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charts/chart4.xml" ContentType="application/vnd.openxmlformats-officedocument.drawingml.chart+xml"/>
  <Override PartName="/ppt/tags/tag4.xml" ContentType="application/vnd.openxmlformats-officedocument.presentationml.tags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340" r:id="rId2"/>
    <p:sldId id="4729" r:id="rId3"/>
    <p:sldId id="4731" r:id="rId4"/>
    <p:sldId id="269" r:id="rId5"/>
    <p:sldId id="262" r:id="rId6"/>
    <p:sldId id="257" r:id="rId7"/>
    <p:sldId id="268" r:id="rId8"/>
    <p:sldId id="300" r:id="rId9"/>
    <p:sldId id="297" r:id="rId10"/>
    <p:sldId id="298" r:id="rId11"/>
    <p:sldId id="287" r:id="rId12"/>
    <p:sldId id="289" r:id="rId13"/>
    <p:sldId id="258" r:id="rId14"/>
    <p:sldId id="29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5033" autoAdjust="0"/>
  </p:normalViewPr>
  <p:slideViewPr>
    <p:cSldViewPr snapToGrid="0">
      <p:cViewPr varScale="1">
        <p:scale>
          <a:sx n="62" d="100"/>
          <a:sy n="62" d="100"/>
        </p:scale>
        <p:origin x="72" y="1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Мочевой пузырь </c:v>
                </c:pt>
                <c:pt idx="1">
                  <c:v>Почка</c:v>
                </c:pt>
                <c:pt idx="2">
                  <c:v>Желудок</c:v>
                </c:pt>
                <c:pt idx="3">
                  <c:v>Kожа с меланомой </c:v>
                </c:pt>
                <c:pt idx="4">
                  <c:v>Колоректальный рак</c:v>
                </c:pt>
                <c:pt idx="5">
                  <c:v>Предстательная железа </c:v>
                </c:pt>
                <c:pt idx="6">
                  <c:v>Трахея, бронхи, легкое </c:v>
                </c:pt>
              </c:strCache>
            </c:strRef>
          </c:cat>
          <c:val>
            <c:numRef>
              <c:f>Лист1!$B$2:$B$8</c:f>
              <c:numCache>
                <c:formatCode>0</c:formatCode>
                <c:ptCount val="7"/>
                <c:pt idx="0">
                  <c:v>12092</c:v>
                </c:pt>
                <c:pt idx="1">
                  <c:v>12333</c:v>
                </c:pt>
                <c:pt idx="2">
                  <c:v>18672</c:v>
                </c:pt>
                <c:pt idx="3">
                  <c:v>30639</c:v>
                </c:pt>
                <c:pt idx="4">
                  <c:v>33793</c:v>
                </c:pt>
                <c:pt idx="5">
                  <c:v>40137</c:v>
                </c:pt>
                <c:pt idx="6">
                  <c:v>43555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BD-443C-8BE0-9F5E68AC448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73708288"/>
        <c:axId val="70240896"/>
      </c:barChart>
      <c:valAx>
        <c:axId val="70240896"/>
        <c:scaling>
          <c:orientation val="minMax"/>
          <c:max val="45000"/>
          <c:min val="0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 dirty="0"/>
                  <a:t>Кол-во новых случаев в 2021 году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3708288"/>
        <c:crosses val="autoZero"/>
        <c:crossBetween val="between"/>
        <c:majorUnit val="10000"/>
      </c:valAx>
      <c:catAx>
        <c:axId val="737082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24089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Заболеваемость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28552</c:v>
                </c:pt>
                <c:pt idx="1">
                  <c:v>29082</c:v>
                </c:pt>
                <c:pt idx="2">
                  <c:v>31569</c:v>
                </c:pt>
                <c:pt idx="3">
                  <c:v>37186</c:v>
                </c:pt>
                <c:pt idx="4">
                  <c:v>38812</c:v>
                </c:pt>
                <c:pt idx="5">
                  <c:v>38371</c:v>
                </c:pt>
                <c:pt idx="6">
                  <c:v>40785</c:v>
                </c:pt>
                <c:pt idx="7">
                  <c:v>42518</c:v>
                </c:pt>
                <c:pt idx="8">
                  <c:v>45763</c:v>
                </c:pt>
                <c:pt idx="9">
                  <c:v>38223</c:v>
                </c:pt>
                <c:pt idx="10">
                  <c:v>40137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73-4325-AC68-F05A179A7E6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9894144"/>
        <c:axId val="69895680"/>
      </c:barChart>
      <c:catAx>
        <c:axId val="69894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9895680"/>
        <c:crosses val="autoZero"/>
        <c:auto val="1"/>
        <c:lblAlgn val="ctr"/>
        <c:lblOffset val="100"/>
        <c:noMultiLvlLbl val="0"/>
      </c:catAx>
      <c:valAx>
        <c:axId val="698956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98941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РПЖ в РФ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РПЖ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C731-49C9-BACD-4B3767247C52}"/>
                </c:ext>
              </c:extLst>
            </c:dLbl>
            <c:dLbl>
              <c:idx val="1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C731-49C9-BACD-4B3767247C52}"/>
                </c:ext>
              </c:extLst>
            </c:dLbl>
            <c:dLbl>
              <c:idx val="2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C731-49C9-BACD-4B3767247C52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Локализованный</c:v>
                </c:pt>
                <c:pt idx="1">
                  <c:v>Местно-распространенный</c:v>
                </c:pt>
                <c:pt idx="2">
                  <c:v>Метастатический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 formatCode="0%">
                  <c:v>0.60799999999999998</c:v>
                </c:pt>
                <c:pt idx="1">
                  <c:v>0.16400000000000001</c:v>
                </c:pt>
                <c:pt idx="2">
                  <c:v>0.222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B2-439C-97DA-CCCAAF00F8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9977600"/>
        <c:axId val="73079808"/>
      </c:barChart>
      <c:catAx>
        <c:axId val="69977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3079808"/>
        <c:crosses val="autoZero"/>
        <c:auto val="1"/>
        <c:lblAlgn val="ctr"/>
        <c:lblOffset val="100"/>
        <c:noMultiLvlLbl val="0"/>
      </c:catAx>
      <c:valAx>
        <c:axId val="7307980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99776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8421649099126602E-2"/>
          <c:y val="5.4895532433909218E-2"/>
          <c:w val="0.62513179240539729"/>
          <c:h val="0.7353388580978298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Исходно</c:v>
                </c:pt>
              </c:strCache>
            </c:strRef>
          </c:tx>
          <c:spPr>
            <a:gradFill rotWithShape="1">
              <a:gsLst>
                <a:gs pos="0">
                  <a:schemeClr val="dk1">
                    <a:tint val="50000"/>
                    <a:satMod val="300000"/>
                  </a:schemeClr>
                </a:gs>
                <a:gs pos="35000">
                  <a:schemeClr val="dk1">
                    <a:tint val="37000"/>
                    <a:satMod val="300000"/>
                  </a:schemeClr>
                </a:gs>
                <a:gs pos="100000">
                  <a:schemeClr val="dk1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Наименее интенсивная боль</c:v>
                </c:pt>
                <c:pt idx="1">
                  <c:v>Боль средней интенсивности</c:v>
                </c:pt>
                <c:pt idx="2">
                  <c:v>Наиболее интенсивная боль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4.8</c:v>
                </c:pt>
                <c:pt idx="1">
                  <c:v>6.1</c:v>
                </c:pt>
                <c:pt idx="2">
                  <c:v>8.3000000000000007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5E-4A9A-9686-F3B090F8B10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Через 3 месяца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50000"/>
                    <a:satMod val="300000"/>
                  </a:schemeClr>
                </a:gs>
                <a:gs pos="35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tint val="15000"/>
                    <a:satMod val="350000"/>
                  </a:schemeClr>
                </a:gs>
              </a:gsLst>
              <a:lin ang="16200000" scaled="1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Наименее интенсивная боль</c:v>
                </c:pt>
                <c:pt idx="1">
                  <c:v>Боль средней интенсивности</c:v>
                </c:pt>
                <c:pt idx="2">
                  <c:v>Наиболее интенсивная боль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2.8</c:v>
                </c:pt>
                <c:pt idx="1">
                  <c:v>3.7</c:v>
                </c:pt>
                <c:pt idx="2">
                  <c:v>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55E-4A9A-9686-F3B090F8B1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0732800"/>
        <c:axId val="130734336"/>
      </c:barChart>
      <c:catAx>
        <c:axId val="1307328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0734336"/>
        <c:crosses val="autoZero"/>
        <c:auto val="1"/>
        <c:lblAlgn val="ctr"/>
        <c:lblOffset val="0"/>
        <c:noMultiLvlLbl val="0"/>
      </c:catAx>
      <c:valAx>
        <c:axId val="1307343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307328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090038850331771"/>
          <c:y val="0.17353087036984771"/>
          <c:w val="0.25746693869957726"/>
          <c:h val="0.31062965836886225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059600460829591E-3"/>
          <c:y val="7.6153613300182652E-2"/>
          <c:w val="0.61502982036035547"/>
          <c:h val="0.8330159658749405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48F0-4C99-A98E-B2A45092E273}"/>
              </c:ext>
            </c:extLst>
          </c:dPt>
          <c:dLbls>
            <c:dLbl>
              <c:idx val="1"/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48F0-4C99-A98E-B2A45092E27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Ответившие*</c:v>
                </c:pt>
                <c:pt idx="1">
                  <c:v>Не ответившие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0.82</c:v>
                </c:pt>
                <c:pt idx="1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8F0-4C99-A98E-B2A45092E2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0.56831</cdr:x>
      <cdr:y>0.12538</cdr:y>
    </cdr:from>
    <cdr:to>
      <cdr:x>1</cdr:x>
      <cdr:y>0.44027</cdr:y>
    </cdr:to>
    <cdr:sp macro="" textlink="">
      <cdr:nvSpPr>
        <cdr:cNvPr id="2" name="Выноска 1 (без границы) 1"/>
        <cdr:cNvSpPr/>
      </cdr:nvSpPr>
      <cdr:spPr>
        <a:xfrm xmlns:a="http://schemas.openxmlformats.org/drawingml/2006/main">
          <a:off x="1584176" y="258032"/>
          <a:ext cx="1203347" cy="648068"/>
        </a:xfrm>
        <a:prstGeom xmlns:a="http://schemas.openxmlformats.org/drawingml/2006/main" prst="callout1">
          <a:avLst>
            <a:gd name="adj1" fmla="val 45272"/>
            <a:gd name="adj2" fmla="val 5141"/>
            <a:gd name="adj3" fmla="val 75891"/>
            <a:gd name="adj4" fmla="val -9440"/>
          </a:avLst>
        </a:prstGeom>
        <a:noFill xmlns:a="http://schemas.openxmlformats.org/drawingml/2006/main"/>
        <a:ln xmlns:a="http://schemas.openxmlformats.org/drawingml/2006/main" w="3175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400" dirty="0">
              <a:solidFill>
                <a:schemeClr val="tx1"/>
              </a:solidFill>
            </a:rPr>
            <a:t>Ответившие на терапию*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8AFAA3-72B2-4844-A36A-FAF29F4FBD3D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AE76BE-C359-4149-B157-C598F8B17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256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UGT – 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УДФ-</a:t>
            </a:r>
            <a:r>
              <a:rPr lang="ru-RU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глюкуронилтрансфераза</a:t>
            </a:r>
            <a:r>
              <a:rPr lang="ru-RU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ru-RU" dirty="0" err="1"/>
              <a:t>уридиндифосфат</a:t>
            </a:r>
            <a:r>
              <a:rPr lang="ru-RU" baseline="0" dirty="0" err="1"/>
              <a:t>глюкуронилтрансфераза</a:t>
            </a:r>
            <a:r>
              <a:rPr lang="ru-RU" baseline="0" dirty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6EBF9B-F704-4484-AD0F-17D1BD67A5E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355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This randomized,</a:t>
            </a:r>
            <a:r>
              <a:rPr lang="ru-RU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open-label phase 3 study (ClinicalTrials.gov Identifier: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NCT00361504) assessed the long-term safety and tolerability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tapentadol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extended release (ER) in patients with chronic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knee or hip osteoarthritis pain or low back pain.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Methods: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Patients were randomized 4:1 to receive controlled,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adjustable, oral, twice-daily doses of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tapentadol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(100 to 250 mg) or oxycodone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HCl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controlled release (CR; 20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50 mg) for up to 1 year. Efficacy evaluations included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assessments at each study visit of average pain intensity (11-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point numerical rating scale) over the preceding 24 hours.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Treatment-emergent adverse events (TEAEs) and discontinuations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were monitored throughout the study.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Results: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total of 1,117 patients received at least 1 dose of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study drug. Mean (standard error) pain intensity scores in the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tapentadol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ER and oxycodone CR groups, respectively, were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7.6 (0.05) and 7.6 (0.11) at baseline and decreased to 4.4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(0.09) and 4.5 (0.17) at endpoint. The overall incidence of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TEAEs was 85.7% in the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tapentadol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ER group and 90.6% in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6EBF9B-F704-4484-AD0F-17D1BD67A5E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703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430" y="1524004"/>
            <a:ext cx="10943167" cy="4438651"/>
          </a:xfrm>
        </p:spPr>
        <p:txBody>
          <a:bodyPr/>
          <a:lstStyle>
            <a:lvl1pPr>
              <a:spcAft>
                <a:spcPts val="450"/>
              </a:spcAft>
              <a:defRPr/>
            </a:lvl1pPr>
            <a:lvl2pPr>
              <a:spcAft>
                <a:spcPts val="450"/>
              </a:spcAft>
              <a:defRPr/>
            </a:lvl2pPr>
            <a:lvl3pPr>
              <a:spcAft>
                <a:spcPts val="450"/>
              </a:spcAft>
              <a:defRPr/>
            </a:lvl3pPr>
            <a:lvl4pPr>
              <a:spcAft>
                <a:spcPts val="450"/>
              </a:spcAft>
              <a:defRPr/>
            </a:lvl4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24430" y="6019808"/>
            <a:ext cx="10943167" cy="504825"/>
          </a:xfrm>
        </p:spPr>
        <p:txBody>
          <a:bodyPr anchor="b">
            <a:normAutofit/>
          </a:bodyPr>
          <a:lstStyle>
            <a:lvl1pPr marL="0" indent="0">
              <a:spcAft>
                <a:spcPts val="0"/>
              </a:spcAft>
              <a:buNone/>
              <a:defRPr sz="675" baseline="0"/>
            </a:lvl1pPr>
            <a:lvl2pPr marL="342884" indent="0">
              <a:buNone/>
              <a:defRPr/>
            </a:lvl2pPr>
            <a:lvl3pPr marL="685766" indent="0">
              <a:buNone/>
              <a:defRPr/>
            </a:lvl3pPr>
            <a:lvl4pPr marL="1028649" indent="0">
              <a:buNone/>
              <a:defRPr/>
            </a:lvl4pPr>
          </a:lstStyle>
          <a:p>
            <a:pPr lvl="0"/>
            <a:r>
              <a:rPr lang="en-US" dirty="0"/>
              <a:t>Click to add references and footnotes (Arial 9pt font)</a:t>
            </a:r>
          </a:p>
        </p:txBody>
      </p:sp>
    </p:spTree>
    <p:extLst>
      <p:ext uri="{BB962C8B-B14F-4D97-AF65-F5344CB8AC3E}">
        <p14:creationId xmlns:p14="http://schemas.microsoft.com/office/powerpoint/2010/main" val="3757727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chart" Target="../charts/chart4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chart" Target="../charts/chart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5.bin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B5C293-D842-4F77-9993-AC1462C5C2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4064" y="404735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/>
              <a:t>ГБУ РД «Республиканский Онкологический Цент»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640640B-FF3E-4548-8A9C-A3FAAB4939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8037" y="2633174"/>
            <a:ext cx="8915399" cy="1126283"/>
          </a:xfrm>
        </p:spPr>
        <p:txBody>
          <a:bodyPr>
            <a:normAutofit fontScale="25000" lnSpcReduction="20000"/>
          </a:bodyPr>
          <a:lstStyle/>
          <a:p>
            <a:pPr algn="ctr"/>
            <a:endParaRPr lang="en-US" sz="8000" b="1" dirty="0"/>
          </a:p>
          <a:p>
            <a:pPr algn="ctr"/>
            <a:r>
              <a:rPr lang="ru-RU" sz="6600" b="1" i="1" dirty="0"/>
              <a:t>Применение обезболивания у пациентов с метастатическим раком предстательной железы</a:t>
            </a:r>
            <a:endParaRPr lang="ru-RU" sz="6200" dirty="0"/>
          </a:p>
          <a:p>
            <a:pPr algn="ctr"/>
            <a:endParaRPr lang="ru-RU" sz="6200" dirty="0"/>
          </a:p>
          <a:p>
            <a:pPr algn="ctr"/>
            <a:r>
              <a:rPr lang="ru-RU" sz="6200" b="1" dirty="0"/>
              <a:t>                                                              Врач онколог Гусниев Магомед </a:t>
            </a:r>
            <a:r>
              <a:rPr lang="ru-RU" sz="6200" b="1" dirty="0" err="1"/>
              <a:t>Абдурагимович</a:t>
            </a:r>
            <a:r>
              <a:rPr lang="ru-RU" sz="6200" b="1" dirty="0"/>
              <a:t> </a:t>
            </a:r>
          </a:p>
          <a:p>
            <a:pPr algn="ctr"/>
            <a:endParaRPr lang="en-US" sz="6200" dirty="0"/>
          </a:p>
          <a:p>
            <a:r>
              <a:rPr lang="ru-RU" dirty="0"/>
              <a:t>В</a:t>
            </a:r>
          </a:p>
        </p:txBody>
      </p:sp>
    </p:spTree>
    <p:extLst>
      <p:ext uri="{BB962C8B-B14F-4D97-AF65-F5344CB8AC3E}">
        <p14:creationId xmlns:p14="http://schemas.microsoft.com/office/powerpoint/2010/main" val="227504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2815"/>
            <a:ext cx="10515600" cy="10977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377"/>
            <a:r>
              <a:rPr lang="ru-RU" sz="3200" b="1" dirty="0">
                <a:latin typeface="+mj-lt"/>
              </a:rPr>
              <a:t>Заболеваемость злокачественными новообразованиями среди мужчин в РФ </a:t>
            </a:r>
            <a:endParaRPr lang="en-US" sz="3200" b="1" dirty="0">
              <a:latin typeface="+mj-lt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703515" y="6319096"/>
            <a:ext cx="8207375" cy="504825"/>
          </a:xfrm>
        </p:spPr>
        <p:txBody>
          <a:bodyPr/>
          <a:lstStyle/>
          <a:p>
            <a:r>
              <a:rPr lang="ru-RU" sz="800" dirty="0" err="1">
                <a:solidFill>
                  <a:srgbClr val="333333"/>
                </a:solidFill>
              </a:rPr>
              <a:t>Каприн</a:t>
            </a:r>
            <a:r>
              <a:rPr lang="ru-RU" sz="800" dirty="0">
                <a:solidFill>
                  <a:srgbClr val="333333"/>
                </a:solidFill>
              </a:rPr>
              <a:t> А.Д. и </a:t>
            </a:r>
            <a:r>
              <a:rPr lang="ru-RU" sz="800" dirty="0" err="1">
                <a:solidFill>
                  <a:srgbClr val="333333"/>
                </a:solidFill>
              </a:rPr>
              <a:t>соавт</a:t>
            </a:r>
            <a:r>
              <a:rPr lang="ru-RU" sz="800" dirty="0">
                <a:solidFill>
                  <a:srgbClr val="333333"/>
                </a:solidFill>
              </a:rPr>
              <a:t>. 2022</a:t>
            </a:r>
            <a:endParaRPr lang="en-GB" sz="800" dirty="0">
              <a:solidFill>
                <a:srgbClr val="333333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8228" y="6158272"/>
            <a:ext cx="5164949" cy="276999"/>
          </a:xfrm>
          <a:prstGeom prst="rect">
            <a:avLst/>
          </a:prstGeom>
          <a:solidFill>
            <a:schemeClr val="accent3"/>
          </a:solidFill>
          <a:ln w="12700" algn="ctr">
            <a:solidFill>
              <a:schemeClr val="accent3">
                <a:lumMod val="50000"/>
              </a:schemeClr>
            </a:solidFill>
            <a:round/>
            <a:headEnd/>
            <a:tailEnd/>
          </a:ln>
        </p:spPr>
        <p:txBody>
          <a:bodyPr wrap="square" rtlCol="0" anchor="ctr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rial"/>
              </a:rPr>
              <a:t>В структуре заболеваемости в РФ РПЖ находится на 2-м месте</a:t>
            </a:r>
            <a:endParaRPr lang="en-US" sz="1200" dirty="0">
              <a:solidFill>
                <a:schemeClr val="bg1"/>
              </a:solidFill>
              <a:latin typeface="Arial"/>
            </a:endParaRPr>
          </a:p>
        </p:txBody>
      </p:sp>
      <p:graphicFrame>
        <p:nvGraphicFramePr>
          <p:cNvPr id="11" name="Содержимое 4">
            <a:extLst>
              <a:ext uri="{FF2B5EF4-FFF2-40B4-BE49-F238E27FC236}">
                <a16:creationId xmlns:a16="http://schemas.microsoft.com/office/drawing/2014/main" id="{D9690E15-3B3E-4A83-AC25-2C7520ED25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957697"/>
              </p:ext>
            </p:extLst>
          </p:nvPr>
        </p:nvGraphicFramePr>
        <p:xfrm>
          <a:off x="838200" y="1489202"/>
          <a:ext cx="4744977" cy="4492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4">
            <a:extLst>
              <a:ext uri="{FF2B5EF4-FFF2-40B4-BE49-F238E27FC236}">
                <a16:creationId xmlns:a16="http://schemas.microsoft.com/office/drawing/2014/main" id="{A633F6AD-DD1A-4CE9-B336-6DEF76E72EEC}"/>
              </a:ext>
            </a:extLst>
          </p:cNvPr>
          <p:cNvGraphicFramePr/>
          <p:nvPr/>
        </p:nvGraphicFramePr>
        <p:xfrm>
          <a:off x="5583177" y="1489202"/>
          <a:ext cx="6037324" cy="4656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5939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977462" y="328086"/>
            <a:ext cx="10625959" cy="43776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 defTabSz="914377"/>
            <a:r>
              <a:rPr lang="ru-RU" sz="3200" b="1" dirty="0">
                <a:latin typeface="+mj-lt"/>
              </a:rPr>
              <a:t>Распределение новых случаев РПЖ по стадиям</a:t>
            </a:r>
            <a:endParaRPr lang="en-US" sz="3200" b="1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-1278327" y="937071"/>
            <a:ext cx="779767" cy="365125"/>
          </a:xfrm>
        </p:spPr>
        <p:txBody>
          <a:bodyPr/>
          <a:lstStyle/>
          <a:p>
            <a:endParaRPr lang="en-US" dirty="0">
              <a:solidFill>
                <a:srgbClr val="4C4D4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22804" y="6598013"/>
            <a:ext cx="3708072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50" dirty="0">
                <a:solidFill>
                  <a:srgbClr val="4C4D4F"/>
                </a:solidFill>
                <a:latin typeface="Arial"/>
              </a:rPr>
              <a:t>Каприн АД и </a:t>
            </a:r>
            <a:r>
              <a:rPr lang="ru-RU" sz="750" dirty="0" err="1">
                <a:solidFill>
                  <a:srgbClr val="4C4D4F"/>
                </a:solidFill>
                <a:latin typeface="Arial"/>
              </a:rPr>
              <a:t>соавт</a:t>
            </a:r>
            <a:r>
              <a:rPr lang="ru-RU" sz="750" dirty="0">
                <a:solidFill>
                  <a:srgbClr val="4C4D4F"/>
                </a:solidFill>
                <a:latin typeface="Arial"/>
              </a:rPr>
              <a:t>., 2022</a:t>
            </a:r>
            <a:endParaRPr lang="en-US" sz="750" dirty="0">
              <a:solidFill>
                <a:srgbClr val="4C4D4F"/>
              </a:solidFill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24971" y="5925709"/>
            <a:ext cx="712021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rial"/>
              </a:rPr>
              <a:t>В РФ в 2021 году было выявлено около </a:t>
            </a:r>
            <a:r>
              <a:rPr lang="ru-RU" sz="1600" b="1" dirty="0">
                <a:latin typeface="Arial"/>
              </a:rPr>
              <a:t>8 900 новых пациентов с </a:t>
            </a:r>
            <a:r>
              <a:rPr lang="ru-RU" sz="1600" b="1" dirty="0" err="1">
                <a:latin typeface="Arial"/>
              </a:rPr>
              <a:t>мГЧРПЖ</a:t>
            </a:r>
            <a:endParaRPr lang="en-US" sz="1600" dirty="0">
              <a:latin typeface="Arial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107475" y="1777543"/>
          <a:ext cx="8273142" cy="38458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683447" y="1412412"/>
            <a:ext cx="712119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rial"/>
              </a:rPr>
              <a:t>В РФ в 2021 году всего выявлено 40 137 новых случаев РПЖ</a:t>
            </a:r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560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219277" y="4380300"/>
            <a:ext cx="975347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prstClr val="black"/>
                </a:solidFill>
                <a:latin typeface="Arial"/>
              </a:rPr>
              <a:t>Число больных РПЖ, находящихся под наблюдением, увеличилось почти в 3 раза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prstClr val="black"/>
                </a:solidFill>
                <a:latin typeface="Arial"/>
              </a:rPr>
              <a:t>Существенно увеличилась доля пациентов, наблюдаемых 5 лет и более – 42,3% по сравнению с 14,1% в 2011 году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prstClr val="black"/>
                </a:solidFill>
                <a:latin typeface="Arial"/>
              </a:rPr>
              <a:t>Общая летальность снизилась с 9,5% до 4,9%</a:t>
            </a:r>
          </a:p>
        </p:txBody>
      </p:sp>
      <p:graphicFrame>
        <p:nvGraphicFramePr>
          <p:cNvPr id="8" name="Содержимое 8"/>
          <p:cNvGraphicFramePr>
            <a:graphicFrameLocks noGrp="1"/>
          </p:cNvGraphicFramePr>
          <p:nvPr>
            <p:ph idx="1"/>
          </p:nvPr>
        </p:nvGraphicFramePr>
        <p:xfrm>
          <a:off x="1114699" y="1460139"/>
          <a:ext cx="9419676" cy="20264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5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5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4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98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2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10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786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437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89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76064"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Год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Взято на учет</a:t>
                      </a:r>
                    </a:p>
                    <a:p>
                      <a:pPr algn="ctr"/>
                      <a:r>
                        <a:rPr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больных с</a:t>
                      </a:r>
                    </a:p>
                    <a:p>
                      <a:pPr algn="ctr"/>
                      <a:r>
                        <a:rPr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впервые в</a:t>
                      </a:r>
                    </a:p>
                    <a:p>
                      <a:pPr algn="ctr"/>
                      <a:r>
                        <a:rPr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жизни уст.</a:t>
                      </a:r>
                    </a:p>
                    <a:p>
                      <a:pPr algn="ctr"/>
                      <a:r>
                        <a:rPr lang="ru-RU" sz="12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диагнозом ЗНО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в т.ч. вы-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явлены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активно,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%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Находились на учете на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конец года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из них 5 лет и более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Индекс накопления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контингентов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Летальность,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%</a:t>
                      </a: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6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абсолют-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ное</a:t>
                      </a:r>
                      <a:r>
                        <a:rPr lang="ru-RU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число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 100 тыс.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населения</a:t>
                      </a:r>
                      <a:endParaRPr lang="en-US" sz="1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абсолютное число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% от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сост. на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учете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908">
                <a:tc>
                  <a:txBody>
                    <a:bodyPr/>
                    <a:lstStyle/>
                    <a:p>
                      <a:r>
                        <a:rPr lang="ru-RU" sz="1200" dirty="0"/>
                        <a:t>2011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24,6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523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19,1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14,1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685766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32,3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1 400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44,8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42,3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3371178"/>
                  </a:ext>
                </a:extLst>
              </a:tr>
            </a:tbl>
          </a:graphicData>
        </a:graphic>
      </p:graphicFrame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061061" y="115862"/>
            <a:ext cx="8911687" cy="1280890"/>
          </a:xfrm>
        </p:spPr>
        <p:txBody>
          <a:bodyPr vert="horz" lIns="0" tIns="0" rIns="0" bIns="0" rtlCol="0" anchor="ctr">
            <a:noAutofit/>
          </a:bodyPr>
          <a:lstStyle/>
          <a:p>
            <a:pPr algn="ctr"/>
            <a:r>
              <a:rPr lang="ru-RU" sz="3200" b="1" dirty="0"/>
              <a:t>Эпидемиология РПЖ в Дагестане за последние 10 лет</a:t>
            </a:r>
            <a:endParaRPr lang="en-GB" sz="3200" b="1" dirty="0"/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1505" y="6274635"/>
            <a:ext cx="8207375" cy="504825"/>
          </a:xfrm>
        </p:spPr>
        <p:txBody>
          <a:bodyPr/>
          <a:lstStyle/>
          <a:p>
            <a:r>
              <a:rPr lang="ru-RU" sz="800" dirty="0" err="1">
                <a:solidFill>
                  <a:srgbClr val="333333"/>
                </a:solidFill>
              </a:rPr>
              <a:t>Каприн</a:t>
            </a:r>
            <a:r>
              <a:rPr lang="ru-RU" sz="800" dirty="0">
                <a:solidFill>
                  <a:srgbClr val="333333"/>
                </a:solidFill>
              </a:rPr>
              <a:t> А.Д. и </a:t>
            </a:r>
            <a:r>
              <a:rPr lang="ru-RU" sz="800" dirty="0" err="1">
                <a:solidFill>
                  <a:srgbClr val="333333"/>
                </a:solidFill>
              </a:rPr>
              <a:t>соавт</a:t>
            </a:r>
            <a:r>
              <a:rPr lang="ru-RU" sz="800" dirty="0">
                <a:solidFill>
                  <a:srgbClr val="333333"/>
                </a:solidFill>
              </a:rPr>
              <a:t>. 2012-2022</a:t>
            </a:r>
            <a:endParaRPr lang="en-GB" sz="800" dirty="0">
              <a:solidFill>
                <a:srgbClr val="333333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180016" y="3128036"/>
            <a:ext cx="792088" cy="40859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068064" y="3120012"/>
            <a:ext cx="652378" cy="40859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Скругленный прямоугольник 4">
            <a:extLst>
              <a:ext uri="{FF2B5EF4-FFF2-40B4-BE49-F238E27FC236}">
                <a16:creationId xmlns:a16="http://schemas.microsoft.com/office/drawing/2014/main" id="{FFB6C8CC-137E-47E8-9892-4BA872CCBF42}"/>
              </a:ext>
            </a:extLst>
          </p:cNvPr>
          <p:cNvSpPr/>
          <p:nvPr/>
        </p:nvSpPr>
        <p:spPr>
          <a:xfrm>
            <a:off x="4943104" y="3099026"/>
            <a:ext cx="792088" cy="40859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2406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1400" y="81194"/>
            <a:ext cx="8911687" cy="1280890"/>
          </a:xfrm>
        </p:spPr>
        <p:txBody>
          <a:bodyPr vert="horz" lIns="0" tIns="0" rIns="0" bIns="0" rtlCol="0" anchor="ctr">
            <a:noAutofit/>
          </a:bodyPr>
          <a:lstStyle/>
          <a:p>
            <a:pPr algn="ctr"/>
            <a:r>
              <a:rPr lang="ru-RU" sz="3200" b="1" dirty="0"/>
              <a:t>Показатели диагностики РПЖ в Дагестане в сравнении с РФ – 2021 год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>
          <a:xfrm>
            <a:off x="1775521" y="6308552"/>
            <a:ext cx="8207375" cy="504825"/>
          </a:xfrm>
        </p:spPr>
        <p:txBody>
          <a:bodyPr/>
          <a:lstStyle/>
          <a:p>
            <a:r>
              <a:rPr lang="ru-RU" sz="700" dirty="0" err="1">
                <a:solidFill>
                  <a:srgbClr val="333333"/>
                </a:solidFill>
              </a:rPr>
              <a:t>Каприн</a:t>
            </a:r>
            <a:r>
              <a:rPr lang="ru-RU" sz="700" dirty="0">
                <a:solidFill>
                  <a:srgbClr val="333333"/>
                </a:solidFill>
              </a:rPr>
              <a:t> А.Д. и </a:t>
            </a:r>
            <a:r>
              <a:rPr lang="ru-RU" sz="700" dirty="0" err="1">
                <a:solidFill>
                  <a:srgbClr val="333333"/>
                </a:solidFill>
              </a:rPr>
              <a:t>соавт</a:t>
            </a:r>
            <a:r>
              <a:rPr lang="ru-RU" sz="700" dirty="0">
                <a:solidFill>
                  <a:srgbClr val="333333"/>
                </a:solidFill>
              </a:rPr>
              <a:t>. 2022</a:t>
            </a:r>
            <a:endParaRPr lang="en-GB" sz="700" dirty="0">
              <a:solidFill>
                <a:srgbClr val="333333"/>
              </a:solidFill>
            </a:endParaRPr>
          </a:p>
        </p:txBody>
      </p:sp>
      <p:graphicFrame>
        <p:nvGraphicFramePr>
          <p:cNvPr id="5" name="Содержимое 8"/>
          <p:cNvGraphicFramePr>
            <a:graphicFrameLocks/>
          </p:cNvGraphicFramePr>
          <p:nvPr/>
        </p:nvGraphicFramePr>
        <p:xfrm>
          <a:off x="1209964" y="1362084"/>
          <a:ext cx="9494560" cy="32990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5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5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06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60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60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60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82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560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4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30128">
                <a:tc rowSpan="3"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Республика, край,</a:t>
                      </a:r>
                      <a:r>
                        <a:rPr lang="ru-RU" sz="1200" b="1" baseline="0" dirty="0">
                          <a:solidFill>
                            <a:schemeClr val="bg1"/>
                          </a:solidFill>
                        </a:rPr>
                        <a:t> область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Зарегистрировано ЗНО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(без учтенных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посмертно)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Из них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>
                          <a:solidFill>
                            <a:schemeClr val="bg1"/>
                          </a:solidFill>
                        </a:rPr>
                        <a:t>Летальность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>
                          <a:solidFill>
                            <a:schemeClr val="bg1"/>
                          </a:solidFill>
                        </a:rPr>
                        <a:t>на первом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>
                          <a:solidFill>
                            <a:schemeClr val="bg1"/>
                          </a:solidFill>
                        </a:rPr>
                        <a:t>году с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>
                          <a:solidFill>
                            <a:schemeClr val="bg1"/>
                          </a:solidFill>
                        </a:rPr>
                        <a:t>момента уст.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>
                          <a:solidFill>
                            <a:schemeClr val="bg1"/>
                          </a:solidFill>
                        </a:rPr>
                        <a:t>диагноза, %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диагноз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подтвержден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морфологически, 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имели стадию заболевания, %</a:t>
                      </a:r>
                      <a:endParaRPr 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1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III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IV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bg1"/>
                          </a:solidFill>
                        </a:rPr>
                        <a:t>не</a:t>
                      </a:r>
                      <a:r>
                        <a:rPr lang="ru-RU" sz="1200" b="1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200" b="1" baseline="0" dirty="0" err="1">
                          <a:solidFill>
                            <a:schemeClr val="bg1"/>
                          </a:solidFill>
                        </a:rPr>
                        <a:t>установ</a:t>
                      </a:r>
                      <a:endParaRPr 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7464">
                <a:tc>
                  <a:txBody>
                    <a:bodyPr/>
                    <a:lstStyle/>
                    <a:p>
                      <a:r>
                        <a:rPr lang="ru-RU" sz="1200" dirty="0"/>
                        <a:t>Россия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38 810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97,3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15,7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45,1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16,4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22,2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5307">
                <a:tc>
                  <a:txBody>
                    <a:bodyPr/>
                    <a:lstStyle/>
                    <a:p>
                      <a:r>
                        <a:rPr lang="ru-RU" sz="1200" dirty="0"/>
                        <a:t>Южный ФО</a:t>
                      </a:r>
                      <a:endParaRPr 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4 370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96,8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9,7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54,4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13,6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21,9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2288364"/>
                  </a:ext>
                </a:extLst>
              </a:tr>
              <a:tr h="535307">
                <a:tc>
                  <a:txBody>
                    <a:bodyPr/>
                    <a:lstStyle/>
                    <a:p>
                      <a:pPr marL="0" algn="l" defTabSz="685766" rtl="0" eaLnBrk="1" latinLnBrk="0" hangingPunct="1"/>
                      <a:r>
                        <a:rPr lang="ru-RU" sz="12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Северо-Кавказский ФО</a:t>
                      </a:r>
                      <a:endParaRPr lang="en-US" sz="12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1 352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96,9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15,9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33,7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17,4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32,8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8,4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4534788"/>
                  </a:ext>
                </a:extLst>
              </a:tr>
              <a:tr h="467464">
                <a:tc>
                  <a:txBody>
                    <a:bodyPr/>
                    <a:lstStyle/>
                    <a:p>
                      <a:pPr marL="0" algn="l" defTabSz="685766" rtl="0" eaLnBrk="1" latinLnBrk="0" hangingPunct="1"/>
                      <a:r>
                        <a:rPr lang="ru-RU" sz="12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Дагестан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96,5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8,1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35,9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25,8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30,3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685766" rtl="0" eaLnBrk="1" fontAlgn="t" latinLnBrk="0" hangingPunct="1"/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8,6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7573076"/>
                  </a:ext>
                </a:extLst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7713858" y="4140872"/>
            <a:ext cx="1550124" cy="52005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250433" y="4165425"/>
            <a:ext cx="575164" cy="48669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060861" y="5092164"/>
            <a:ext cx="10415452" cy="78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prstClr val="black"/>
                </a:solidFill>
                <a:latin typeface="Arial"/>
              </a:rPr>
              <a:t>Выше частота выявляемости </a:t>
            </a:r>
            <a:r>
              <a:rPr lang="ru-RU" sz="1600" dirty="0" err="1">
                <a:solidFill>
                  <a:prstClr val="black"/>
                </a:solidFill>
                <a:latin typeface="Arial"/>
              </a:rPr>
              <a:t>распространенного</a:t>
            </a:r>
            <a:r>
              <a:rPr lang="ru-RU" sz="1600" dirty="0">
                <a:solidFill>
                  <a:prstClr val="black"/>
                </a:solidFill>
                <a:latin typeface="Arial"/>
              </a:rPr>
              <a:t> РПЖ (</a:t>
            </a:r>
            <a:r>
              <a:rPr lang="en-US" sz="1600" dirty="0">
                <a:solidFill>
                  <a:prstClr val="black"/>
                </a:solidFill>
                <a:latin typeface="Arial"/>
              </a:rPr>
              <a:t>III+IV </a:t>
            </a:r>
            <a:r>
              <a:rPr lang="ru-RU" sz="1600" dirty="0" err="1">
                <a:solidFill>
                  <a:prstClr val="black"/>
                </a:solidFill>
                <a:latin typeface="Arial"/>
              </a:rPr>
              <a:t>ст</a:t>
            </a:r>
            <a:r>
              <a:rPr lang="ru-RU" sz="1600" dirty="0">
                <a:solidFill>
                  <a:prstClr val="black"/>
                </a:solidFill>
                <a:latin typeface="Arial"/>
              </a:rPr>
              <a:t>) – 56,1% по сравнению с 38,6% в РФ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prstClr val="black"/>
                </a:solidFill>
                <a:latin typeface="Arial"/>
              </a:rPr>
              <a:t>Летальность на первом году с момента установки диагноза выше – 8,6% по сравнению с 6,5% по РФ </a:t>
            </a:r>
            <a:endParaRPr lang="en-US" sz="1600" dirty="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4211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7095EEC1-43F5-4843-BD81-26674D3A076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7095EEC1-43F5-4843-BD81-26674D3A076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5427" y="6309320"/>
            <a:ext cx="3968339" cy="707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 err="1"/>
              <a:t>Абузарова</a:t>
            </a:r>
            <a:r>
              <a:rPr lang="ru-RU" sz="1333" dirty="0"/>
              <a:t> Г.Р., Алексеева Г.С., </a:t>
            </a:r>
            <a:r>
              <a:rPr lang="ru-RU" sz="1333" dirty="0" err="1"/>
              <a:t>Невзорова</a:t>
            </a:r>
            <a:r>
              <a:rPr lang="ru-RU" sz="1333" dirty="0"/>
              <a:t> Д.В. и др. Российский журнал боли. 2021;19(1):46–55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747821" y="1329874"/>
            <a:ext cx="9014604" cy="5459500"/>
            <a:chOff x="1684020" y="213361"/>
            <a:chExt cx="7245543" cy="6431279"/>
          </a:xfrm>
        </p:grpSpPr>
        <p:sp>
          <p:nvSpPr>
            <p:cNvPr id="30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6061337" y="1961278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31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5587986" y="3313897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32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4915315" y="4593397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43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6738440" y="487151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2" name="Блок-схема: объединение 1">
              <a:extLst>
                <a:ext uri="{FF2B5EF4-FFF2-40B4-BE49-F238E27FC236}">
                  <a16:creationId xmlns:a16="http://schemas.microsoft.com/office/drawing/2014/main" id="{E378D066-5A7E-4447-8CC5-64B4C28E6EE3}"/>
                </a:ext>
              </a:extLst>
            </p:cNvPr>
            <p:cNvSpPr/>
            <p:nvPr/>
          </p:nvSpPr>
          <p:spPr>
            <a:xfrm>
              <a:off x="1684020" y="213361"/>
              <a:ext cx="5646420" cy="6431279"/>
            </a:xfrm>
            <a:prstGeom prst="flowChartMerg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1333"/>
                </a:spcAft>
              </a:pPr>
              <a:endParaRPr lang="ru-RU" sz="1600" b="1">
                <a:solidFill>
                  <a:srgbClr val="1F497D">
                    <a:lumMod val="75000"/>
                  </a:srgbClr>
                </a:solidFill>
                <a:latin typeface="Calibri"/>
              </a:endParaRPr>
            </a:p>
            <a:p>
              <a:pPr algn="ctr">
                <a:spcAft>
                  <a:spcPts val="1333"/>
                </a:spcAft>
              </a:pPr>
              <a:endParaRPr lang="ru-RU" sz="24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id="{AF99A745-D083-40FF-9203-E2F5184C2A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2665" y="1368951"/>
              <a:ext cx="444627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4BA4632F-F475-48EE-B768-28EC9A8FBD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3018" y="2484676"/>
              <a:ext cx="347869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id="{D23FB46F-465A-4F58-97C7-26A3F49AB44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737114" y="4940407"/>
              <a:ext cx="152068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CB53C05E-FE47-4436-8089-461BD7BDB9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20279" y="3660372"/>
              <a:ext cx="2524539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6369884E-8319-446D-A47A-680E25B0E6A6}"/>
                </a:ext>
              </a:extLst>
            </p:cNvPr>
            <p:cNvSpPr/>
            <p:nvPr/>
          </p:nvSpPr>
          <p:spPr>
            <a:xfrm>
              <a:off x="2544418" y="426721"/>
              <a:ext cx="4176423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1333"/>
                </a:spcAft>
              </a:pPr>
              <a:r>
                <a:rPr lang="ru-RU" sz="1867" b="1" dirty="0">
                  <a:solidFill>
                    <a:schemeClr val="bg1"/>
                  </a:solidFill>
                </a:rPr>
                <a:t>пациенты в длительной ремиссии после терапии ЗНО</a:t>
              </a:r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7495882F-544A-4406-90F9-5B7B9D33BD7F}"/>
                </a:ext>
              </a:extLst>
            </p:cNvPr>
            <p:cNvSpPr/>
            <p:nvPr/>
          </p:nvSpPr>
          <p:spPr>
            <a:xfrm>
              <a:off x="2987040" y="1514013"/>
              <a:ext cx="304038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ru-RU" sz="1867" b="1" dirty="0">
                  <a:solidFill>
                    <a:schemeClr val="bg1"/>
                  </a:solidFill>
                </a:rPr>
                <a:t>радикальное противоопухолевое лечение </a:t>
              </a: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07CD4BEC-FF02-4DFF-8744-65185C775939}"/>
                </a:ext>
              </a:extLst>
            </p:cNvPr>
            <p:cNvSpPr/>
            <p:nvPr/>
          </p:nvSpPr>
          <p:spPr>
            <a:xfrm>
              <a:off x="3130827" y="2421075"/>
              <a:ext cx="2703443" cy="133095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ru-RU" sz="1867" b="1" dirty="0">
                  <a:solidFill>
                    <a:schemeClr val="bg1"/>
                  </a:solidFill>
                </a:rPr>
                <a:t>паллиативное противоопухолевое лечение </a:t>
              </a:r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D2086A63-F3E0-4C83-8F1D-2548893802C6}"/>
                </a:ext>
              </a:extLst>
            </p:cNvPr>
            <p:cNvSpPr/>
            <p:nvPr/>
          </p:nvSpPr>
          <p:spPr>
            <a:xfrm>
              <a:off x="2962357" y="3728967"/>
              <a:ext cx="3040380" cy="121144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паллиативное 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симптоматическое 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лечение </a:t>
              </a:r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272C7854-7341-46C0-8F46-C5199667AB96}"/>
                </a:ext>
              </a:extLst>
            </p:cNvPr>
            <p:cNvSpPr/>
            <p:nvPr/>
          </p:nvSpPr>
          <p:spPr>
            <a:xfrm>
              <a:off x="2987040" y="4772487"/>
              <a:ext cx="3040380" cy="1143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боль в конце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 жизни </a:t>
              </a:r>
            </a:p>
          </p:txBody>
        </p:sp>
        <p:sp>
          <p:nvSpPr>
            <p:cNvPr id="51" name="Выноска: изогнутая линия без границы 50">
              <a:extLst>
                <a:ext uri="{FF2B5EF4-FFF2-40B4-BE49-F238E27FC236}">
                  <a16:creationId xmlns:a16="http://schemas.microsoft.com/office/drawing/2014/main" id="{B3475D52-4B10-46E8-B0BC-F9EA5BC12C7B}"/>
                </a:ext>
              </a:extLst>
            </p:cNvPr>
            <p:cNvSpPr/>
            <p:nvPr/>
          </p:nvSpPr>
          <p:spPr>
            <a:xfrm>
              <a:off x="8243763" y="886360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30%</a:t>
              </a:r>
            </a:p>
          </p:txBody>
        </p:sp>
        <p:sp>
          <p:nvSpPr>
            <p:cNvPr id="52" name="Выноска: изогнутая линия без границы 51">
              <a:extLst>
                <a:ext uri="{FF2B5EF4-FFF2-40B4-BE49-F238E27FC236}">
                  <a16:creationId xmlns:a16="http://schemas.microsoft.com/office/drawing/2014/main" id="{13662A27-07F1-4390-B228-74BAD7123BF4}"/>
                </a:ext>
              </a:extLst>
            </p:cNvPr>
            <p:cNvSpPr/>
            <p:nvPr/>
          </p:nvSpPr>
          <p:spPr>
            <a:xfrm>
              <a:off x="7935649" y="1906065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55 %</a:t>
              </a:r>
            </a:p>
          </p:txBody>
        </p:sp>
        <p:sp>
          <p:nvSpPr>
            <p:cNvPr id="53" name="Выноска: изогнутая линия без границы 52">
              <a:extLst>
                <a:ext uri="{FF2B5EF4-FFF2-40B4-BE49-F238E27FC236}">
                  <a16:creationId xmlns:a16="http://schemas.microsoft.com/office/drawing/2014/main" id="{A5465C23-10A9-4111-8366-AD0067C8E7FB}"/>
                </a:ext>
              </a:extLst>
            </p:cNvPr>
            <p:cNvSpPr/>
            <p:nvPr/>
          </p:nvSpPr>
          <p:spPr>
            <a:xfrm>
              <a:off x="7459980" y="3012137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55 %</a:t>
              </a:r>
            </a:p>
          </p:txBody>
        </p:sp>
        <p:sp>
          <p:nvSpPr>
            <p:cNvPr id="54" name="Выноска: изогнутая линия без границы 53">
              <a:extLst>
                <a:ext uri="{FF2B5EF4-FFF2-40B4-BE49-F238E27FC236}">
                  <a16:creationId xmlns:a16="http://schemas.microsoft.com/office/drawing/2014/main" id="{B5C1F077-AC33-45A0-B1CD-368810DCE988}"/>
                </a:ext>
              </a:extLst>
            </p:cNvPr>
            <p:cNvSpPr/>
            <p:nvPr/>
          </p:nvSpPr>
          <p:spPr>
            <a:xfrm>
              <a:off x="7225042" y="4075180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75 %</a:t>
              </a:r>
            </a:p>
          </p:txBody>
        </p:sp>
        <p:sp>
          <p:nvSpPr>
            <p:cNvPr id="55" name="Выноска: изогнутая линия без границы 54">
              <a:extLst>
                <a:ext uri="{FF2B5EF4-FFF2-40B4-BE49-F238E27FC236}">
                  <a16:creationId xmlns:a16="http://schemas.microsoft.com/office/drawing/2014/main" id="{944B190D-A3DB-41EC-B7C7-100EA1AB8D18}"/>
                </a:ext>
              </a:extLst>
            </p:cNvPr>
            <p:cNvSpPr/>
            <p:nvPr/>
          </p:nvSpPr>
          <p:spPr>
            <a:xfrm>
              <a:off x="6776893" y="5138223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90 %</a:t>
              </a:r>
            </a:p>
          </p:txBody>
        </p:sp>
      </p:grp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31373" y="42140"/>
            <a:ext cx="11474713" cy="1191723"/>
          </a:xfrm>
        </p:spPr>
        <p:txBody>
          <a:bodyPr vert="horz">
            <a:noAutofit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Хронический болевой синдром у пациентов</a:t>
            </a:r>
            <a:br>
              <a:rPr lang="ru-RU" sz="3200" b="1" dirty="0">
                <a:solidFill>
                  <a:schemeClr val="tx2"/>
                </a:solidFill>
              </a:rPr>
            </a:br>
            <a:r>
              <a:rPr lang="ru-RU" sz="3200" b="1" dirty="0">
                <a:solidFill>
                  <a:schemeClr val="tx2"/>
                </a:solidFill>
              </a:rPr>
              <a:t> на разных стадиях опухолевого процесса </a:t>
            </a:r>
          </a:p>
        </p:txBody>
      </p:sp>
    </p:spTree>
    <p:extLst>
      <p:ext uri="{BB962C8B-B14F-4D97-AF65-F5344CB8AC3E}">
        <p14:creationId xmlns:p14="http://schemas.microsoft.com/office/powerpoint/2010/main" val="253586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B6369478-AC26-43D4-89AF-9819AEA882F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Слайд think-cell" r:id="rId5" imgW="360" imgH="360" progId="TCLayout.ActiveDocument.1">
                  <p:embed/>
                </p:oleObj>
              </mc:Choice>
              <mc:Fallback>
                <p:oleObj name="Слайд think-cell" r:id="rId5" imgW="360" imgH="360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B6369478-AC26-43D4-89AF-9819AEA882F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123395"/>
            <a:ext cx="10972800" cy="1143000"/>
          </a:xfrm>
        </p:spPr>
        <p:txBody>
          <a:bodyPr vert="horz">
            <a:normAutofit/>
          </a:bodyPr>
          <a:lstStyle/>
          <a:p>
            <a:r>
              <a:rPr lang="ru-RU" sz="3200" b="1" dirty="0" err="1">
                <a:solidFill>
                  <a:schemeClr val="tx2"/>
                </a:solidFill>
              </a:rPr>
              <a:t>Трамадол</a:t>
            </a:r>
            <a:r>
              <a:rPr lang="ru-RU" sz="3200" b="1" dirty="0">
                <a:solidFill>
                  <a:schemeClr val="tx2"/>
                </a:solidFill>
              </a:rPr>
              <a:t> </a:t>
            </a:r>
            <a:r>
              <a:rPr lang="en-US" sz="3200" b="1" dirty="0">
                <a:solidFill>
                  <a:schemeClr val="tx2"/>
                </a:solidFill>
              </a:rPr>
              <a:t>vs.</a:t>
            </a:r>
            <a:r>
              <a:rPr lang="ru-RU" sz="3200" b="1" dirty="0" err="1">
                <a:solidFill>
                  <a:schemeClr val="tx2"/>
                </a:solidFill>
              </a:rPr>
              <a:t>Тапентадол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40028" y="6368853"/>
            <a:ext cx="7960231" cy="70769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000"/>
            </a:lvl1pPr>
          </a:lstStyle>
          <a:p>
            <a:r>
              <a:rPr lang="ru-RU" sz="1333" dirty="0"/>
              <a:t>1.</a:t>
            </a:r>
            <a:r>
              <a:rPr lang="en-US" sz="1333" dirty="0" err="1"/>
              <a:t>Tzschentke</a:t>
            </a:r>
            <a:r>
              <a:rPr lang="en-US" sz="1333" dirty="0"/>
              <a:t> T. et al. J </a:t>
            </a:r>
            <a:r>
              <a:rPr lang="en-US" sz="1333" dirty="0" err="1"/>
              <a:t>Pharmacol</a:t>
            </a:r>
            <a:r>
              <a:rPr lang="en-US" sz="1333" dirty="0"/>
              <a:t> </a:t>
            </a:r>
            <a:r>
              <a:rPr lang="en-US" sz="1333" dirty="0" err="1"/>
              <a:t>Exp</a:t>
            </a:r>
            <a:r>
              <a:rPr lang="en-US" sz="1333" dirty="0"/>
              <a:t> </a:t>
            </a:r>
            <a:r>
              <a:rPr lang="en-US" sz="1333" dirty="0" err="1"/>
              <a:t>Ther</a:t>
            </a:r>
            <a:r>
              <a:rPr lang="ru-RU" sz="1333" dirty="0"/>
              <a:t>.</a:t>
            </a:r>
            <a:r>
              <a:rPr lang="en-US" sz="1333" dirty="0"/>
              <a:t> 2007</a:t>
            </a:r>
            <a:r>
              <a:rPr lang="ru-RU" sz="1333" dirty="0"/>
              <a:t>;</a:t>
            </a:r>
            <a:r>
              <a:rPr lang="en-US" sz="1333" dirty="0"/>
              <a:t> 323:</a:t>
            </a:r>
            <a:r>
              <a:rPr lang="ru-RU" sz="1333" dirty="0"/>
              <a:t> </a:t>
            </a:r>
            <a:r>
              <a:rPr lang="en-US" sz="1333" dirty="0"/>
              <a:t>265-76</a:t>
            </a:r>
            <a:r>
              <a:rPr lang="ru-RU" sz="1333" dirty="0"/>
              <a:t>; 2.</a:t>
            </a:r>
            <a:r>
              <a:rPr lang="en-US" sz="1333" dirty="0" err="1"/>
              <a:t>Schröder</a:t>
            </a:r>
            <a:r>
              <a:rPr lang="en-US" sz="1333" dirty="0"/>
              <a:t> W. et al</a:t>
            </a:r>
            <a:r>
              <a:rPr lang="ru-RU" sz="1333" dirty="0"/>
              <a:t>. </a:t>
            </a:r>
            <a:r>
              <a:rPr lang="en-US" sz="1333" dirty="0"/>
              <a:t>JPET</a:t>
            </a:r>
            <a:r>
              <a:rPr lang="ru-RU" sz="1333" dirty="0"/>
              <a:t>.</a:t>
            </a:r>
            <a:r>
              <a:rPr lang="en-US" sz="1333" dirty="0"/>
              <a:t> 2011</a:t>
            </a:r>
            <a:r>
              <a:rPr lang="ru-RU" sz="1333" dirty="0"/>
              <a:t>;</a:t>
            </a:r>
            <a:r>
              <a:rPr lang="en-US" sz="1333" dirty="0"/>
              <a:t> 337:</a:t>
            </a:r>
            <a:r>
              <a:rPr lang="ru-RU" sz="1333" dirty="0"/>
              <a:t> </a:t>
            </a:r>
            <a:r>
              <a:rPr lang="en-US" sz="1333" dirty="0"/>
              <a:t>312-20</a:t>
            </a:r>
            <a:r>
              <a:rPr lang="ru-RU" sz="1333" dirty="0"/>
              <a:t>;</a:t>
            </a:r>
          </a:p>
          <a:p>
            <a:r>
              <a:rPr lang="ru-RU" sz="1333" dirty="0"/>
              <a:t>3. </a:t>
            </a:r>
            <a:r>
              <a:rPr lang="en-US" sz="1333" dirty="0" err="1"/>
              <a:t>Faria</a:t>
            </a:r>
            <a:r>
              <a:rPr lang="en-US" sz="1333" dirty="0"/>
              <a:t> J, Barbosa J, Moreira R</a:t>
            </a:r>
            <a:r>
              <a:rPr lang="ru-RU" sz="1333" dirty="0"/>
              <a:t>. </a:t>
            </a:r>
            <a:r>
              <a:rPr lang="en-US" sz="1333" dirty="0"/>
              <a:t>et al. </a:t>
            </a:r>
            <a:r>
              <a:rPr lang="en-US" sz="1333" dirty="0" err="1"/>
              <a:t>Eur</a:t>
            </a:r>
            <a:r>
              <a:rPr lang="en-US" sz="1333" dirty="0"/>
              <a:t> J Pain. 2018;</a:t>
            </a:r>
            <a:r>
              <a:rPr lang="ru-RU" sz="1333" dirty="0"/>
              <a:t> </a:t>
            </a:r>
            <a:r>
              <a:rPr lang="en-US" sz="1333" dirty="0"/>
              <a:t>22(5):</a:t>
            </a:r>
            <a:r>
              <a:rPr lang="ru-RU" sz="1333" dirty="0"/>
              <a:t> </a:t>
            </a:r>
            <a:r>
              <a:rPr lang="en-US" sz="1333" dirty="0"/>
              <a:t>827-44</a:t>
            </a:r>
            <a:r>
              <a:rPr lang="ru-RU" sz="1333" dirty="0"/>
              <a:t>.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8E9BF0C8-5E8A-4A23-A8DC-74C29AC6A55D}"/>
              </a:ext>
            </a:extLst>
          </p:cNvPr>
          <p:cNvGraphicFramePr>
            <a:graphicFrameLocks noGrp="1"/>
          </p:cNvGraphicFramePr>
          <p:nvPr/>
        </p:nvGraphicFramePr>
        <p:xfrm>
          <a:off x="831013" y="837559"/>
          <a:ext cx="10223137" cy="570168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374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16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14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758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292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ru-RU" sz="15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dirty="0"/>
                        <a:t>ТРАМАДОЛ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dirty="0"/>
                        <a:t>ТАПЕНТАДОЛ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</a:rPr>
                        <a:t>Комментарий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632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ru-RU" sz="1200" b="1" i="0" dirty="0"/>
                        <a:t>Активность исходной молекулы</a:t>
                      </a:r>
                      <a:endParaRPr lang="ru-RU" sz="1200" b="1" i="0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 err="1"/>
                        <a:t>Пролекарство</a:t>
                      </a:r>
                      <a:r>
                        <a:rPr lang="ru-RU" sz="1200" baseline="0" dirty="0"/>
                        <a:t>,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/>
                        <a:t>активный метаболит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/>
                        <a:t>(</a:t>
                      </a:r>
                      <a:r>
                        <a:rPr lang="ru-RU" sz="1200" dirty="0"/>
                        <a:t>О-</a:t>
                      </a:r>
                      <a:r>
                        <a:rPr lang="ru-RU" sz="1200" dirty="0" err="1"/>
                        <a:t>десметилтрамадол</a:t>
                      </a:r>
                      <a:r>
                        <a:rPr lang="ru-RU" sz="1200" dirty="0"/>
                        <a:t>)</a:t>
                      </a:r>
                      <a:endParaRPr lang="ru-RU" sz="1200" baseline="0" dirty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/>
                        <a:t>с более высокой активностью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/>
                        <a:t>Лекарство,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aseline="0" dirty="0"/>
                        <a:t>н</a:t>
                      </a:r>
                      <a:r>
                        <a:rPr lang="ru-RU" sz="1200" dirty="0"/>
                        <a:t>ет активных</a:t>
                      </a:r>
                      <a:r>
                        <a:rPr lang="ru-RU" sz="1200" baseline="0" dirty="0"/>
                        <a:t> метаболитов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/>
                        <a:t>У </a:t>
                      </a:r>
                      <a:r>
                        <a:rPr lang="ru-RU" sz="1200" baseline="0" dirty="0" err="1"/>
                        <a:t>тапентадола</a:t>
                      </a:r>
                      <a:r>
                        <a:rPr lang="ru-RU" sz="1200" baseline="0" dirty="0"/>
                        <a:t>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aseline="0" dirty="0"/>
                        <a:t>более предсказуемая ФК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200" baseline="0" dirty="0"/>
                        <a:t>нет риска кумуляции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ru-RU" sz="1200" b="1" i="0" dirty="0"/>
                        <a:t>Метаболизм</a:t>
                      </a:r>
                      <a:r>
                        <a:rPr lang="ru-RU" sz="1200" b="1" i="0" baseline="0" dirty="0"/>
                        <a:t> 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ru-RU" sz="1200" b="1" i="0" baseline="0" dirty="0"/>
                        <a:t>(основной путь)</a:t>
                      </a:r>
                      <a:endParaRPr lang="ru-RU" sz="1200" b="1" i="0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dirty="0"/>
                        <a:t>Окисление:</a:t>
                      </a:r>
                      <a:r>
                        <a:rPr lang="ru-RU" sz="1200" baseline="0" dirty="0"/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sng" dirty="0"/>
                        <a:t>CY</a:t>
                      </a:r>
                      <a:r>
                        <a:rPr lang="ru-RU" sz="1200" u="sng" dirty="0"/>
                        <a:t>Р2</a:t>
                      </a:r>
                      <a:r>
                        <a:rPr lang="en-US" sz="1200" u="sng" dirty="0"/>
                        <a:t>D6</a:t>
                      </a:r>
                      <a:r>
                        <a:rPr lang="en-US" sz="1200" dirty="0"/>
                        <a:t>, </a:t>
                      </a:r>
                      <a:r>
                        <a:rPr lang="en-US" sz="1200" u="none" dirty="0"/>
                        <a:t>CY</a:t>
                      </a:r>
                      <a:r>
                        <a:rPr lang="ru-RU" sz="1200" u="none" dirty="0"/>
                        <a:t>Р</a:t>
                      </a:r>
                      <a:r>
                        <a:rPr lang="en-US" sz="1200" u="none" dirty="0"/>
                        <a:t>3A4, CY</a:t>
                      </a:r>
                      <a:r>
                        <a:rPr lang="ru-RU" sz="1200" u="none" dirty="0"/>
                        <a:t>Р2</a:t>
                      </a:r>
                      <a:r>
                        <a:rPr lang="en-US" sz="1200" u="none" dirty="0"/>
                        <a:t>B6</a:t>
                      </a:r>
                      <a:endParaRPr lang="ru-RU" sz="1200" b="1" u="none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/>
                        <a:t>Глюкуронизация</a:t>
                      </a:r>
                      <a:r>
                        <a:rPr lang="ru-RU" sz="1200" dirty="0"/>
                        <a:t>: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none" dirty="0"/>
                        <a:t>UGT1A6</a:t>
                      </a:r>
                      <a:r>
                        <a:rPr lang="en-US" sz="1200" dirty="0"/>
                        <a:t>, UGT1A</a:t>
                      </a:r>
                      <a:r>
                        <a:rPr lang="ru-RU" sz="1200" dirty="0"/>
                        <a:t>9</a:t>
                      </a:r>
                      <a:r>
                        <a:rPr lang="en-US" sz="1200" dirty="0"/>
                        <a:t>, UGT2B7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 </a:t>
                      </a:r>
                      <a:r>
                        <a:rPr lang="ru-RU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тапентадола</a:t>
                      </a: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меньше риск лек. взаимодействий</a:t>
                      </a:r>
                      <a:endParaRPr lang="en-US" sz="12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 влияния полиморфизма </a:t>
                      </a:r>
                      <a:r>
                        <a:rPr lang="en-US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CYP2D6</a:t>
                      </a:r>
                      <a:endParaRPr lang="ru-RU" sz="12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3516237817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ru-RU" sz="1200" b="1" i="0" baseline="0" dirty="0"/>
                        <a:t>Аффинитет к µ-опиоидным рецепторам</a:t>
                      </a:r>
                      <a:endParaRPr lang="ru-RU" sz="1200" b="1" i="0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dirty="0"/>
                        <a:t>В </a:t>
                      </a:r>
                      <a:r>
                        <a:rPr lang="en-US" sz="1200" dirty="0"/>
                        <a:t>6</a:t>
                      </a:r>
                      <a:r>
                        <a:rPr lang="ru-RU" sz="1200" dirty="0"/>
                        <a:t> 000 раз слабее морфина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dirty="0"/>
                        <a:t>В 50</a:t>
                      </a:r>
                      <a:r>
                        <a:rPr lang="ru-RU" sz="1200" baseline="0" dirty="0"/>
                        <a:t> раз слабее морфина</a:t>
                      </a:r>
                      <a:endParaRPr lang="ru-RU" sz="1200" b="1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 </a:t>
                      </a:r>
                      <a:r>
                        <a:rPr lang="ru-RU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тапентадола</a:t>
                      </a: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выше сродство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656939536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baseline="0" dirty="0"/>
                        <a:t>Анальгетический потенциал (</a:t>
                      </a:r>
                      <a:r>
                        <a:rPr lang="en-US" sz="1200" b="1" i="0" baseline="0" dirty="0"/>
                        <a:t>vs. </a:t>
                      </a:r>
                      <a:r>
                        <a:rPr lang="ru-RU" sz="1200" b="1" i="0" baseline="0" dirty="0"/>
                        <a:t>морфин </a:t>
                      </a:r>
                      <a:r>
                        <a:rPr lang="en-US" sz="1200" b="1" i="0" baseline="0" dirty="0"/>
                        <a:t>per </a:t>
                      </a:r>
                      <a:r>
                        <a:rPr lang="en-US" sz="1200" b="1" i="0" baseline="0" dirty="0" err="1"/>
                        <a:t>os</a:t>
                      </a:r>
                      <a:r>
                        <a:rPr lang="ru-RU" sz="1200" b="1" i="0" baseline="0" dirty="0"/>
                        <a:t>)</a:t>
                      </a:r>
                      <a:endParaRPr lang="ru-RU" sz="1200" b="1" i="0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10-11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</a:rPr>
                        <a:t> : 1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</a:rPr>
                        <a:t>2,5-3,0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</a:rPr>
                        <a:t> : 1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 </a:t>
                      </a:r>
                      <a:r>
                        <a:rPr lang="ru-RU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тапентадола</a:t>
                      </a: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выше активность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561631516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0000"/>
                        </a:lnSpc>
                      </a:pPr>
                      <a:r>
                        <a:rPr lang="ru-RU" sz="1200" b="1" i="0" dirty="0"/>
                        <a:t>Блокада</a:t>
                      </a:r>
                      <a:r>
                        <a:rPr lang="ru-RU" sz="1200" b="1" i="0" baseline="0" dirty="0"/>
                        <a:t> обратного захвата моноаминов</a:t>
                      </a:r>
                      <a:endParaRPr lang="ru-RU" sz="1200" b="1" i="0" dirty="0">
                        <a:solidFill>
                          <a:srgbClr val="54585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Норадреналин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Серотонин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Норадреналин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 </a:t>
                      </a:r>
                      <a:r>
                        <a:rPr lang="ru-RU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тапентадола</a:t>
                      </a: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минимизирован риск серотониновых НЯ и лек. взаимодействий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8746774"/>
                  </a:ext>
                </a:extLst>
              </a:tr>
              <a:tr h="6705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</a:rPr>
                        <a:t>Показания к применению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Боль умеренной интенсивности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</a:rPr>
                        <a:t>Боль умеренной и сильной интенсивности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Тапентадол</a:t>
                      </a:r>
                      <a:r>
                        <a:rPr lang="ru-RU" sz="12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может применяться на 2 и 3 ступенях лестницы обезболивания ВОЗ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893305984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dirty="0">
                          <a:solidFill>
                            <a:schemeClr val="tx1"/>
                          </a:solidFill>
                        </a:rPr>
                        <a:t>Рецептурный бланк</a:t>
                      </a:r>
                    </a:p>
                  </a:txBody>
                  <a:tcPr marL="121920" marR="121920" marT="60960" marB="60960"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/>
                        <a:t>148-1/у-88</a:t>
                      </a:r>
                      <a:endParaRPr lang="ru-RU" sz="1200" b="1" baseline="3000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60960" marB="60960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Раздел </a:t>
                      </a:r>
                      <a:r>
                        <a:rPr lang="en-US" sz="1200" dirty="0"/>
                        <a:t>IV</a:t>
                      </a:r>
                      <a:r>
                        <a:rPr lang="ru-RU" sz="1200" dirty="0"/>
                        <a:t> в приказе МЗ РФ от 22</a:t>
                      </a:r>
                      <a:r>
                        <a:rPr lang="en-US" sz="1200" dirty="0"/>
                        <a:t>.04.</a:t>
                      </a:r>
                      <a:r>
                        <a:rPr lang="ru-RU" sz="1200" dirty="0"/>
                        <a:t>2014 г. N183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239906358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009077" y="6509187"/>
            <a:ext cx="3749744" cy="3181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67" dirty="0"/>
              <a:t>UGT – </a:t>
            </a:r>
            <a:r>
              <a:rPr lang="ru-RU" sz="1467" dirty="0"/>
              <a:t>УДФ-</a:t>
            </a:r>
            <a:r>
              <a:rPr lang="ru-RU" sz="1467" dirty="0" err="1"/>
              <a:t>глюкуронилтрансфераза</a:t>
            </a:r>
            <a:r>
              <a:rPr lang="ru-RU" sz="1467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290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8666" y="2468894"/>
            <a:ext cx="10979943" cy="3072341"/>
          </a:xfrm>
        </p:spPr>
        <p:txBody>
          <a:bodyPr>
            <a:normAutofit fontScale="92500"/>
          </a:bodyPr>
          <a:lstStyle/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 err="1"/>
              <a:t>Биодоступность</a:t>
            </a:r>
            <a:r>
              <a:rPr lang="ru-RU" sz="2400" dirty="0"/>
              <a:t>: 32%</a:t>
            </a:r>
            <a:endParaRPr lang="ru-RU" sz="2400" baseline="-25000" dirty="0"/>
          </a:p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/>
              <a:t>Прием пищи: не оказывает клинически значимого влияния на ф/кинетику</a:t>
            </a:r>
          </a:p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/>
              <a:t>Максимальная концентрация в крови: через  3-6 ч</a:t>
            </a:r>
          </a:p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/>
              <a:t>Стационарная концентрация в крови: на 2 сутки</a:t>
            </a:r>
          </a:p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/>
              <a:t>Экскреция: на 99% почками, причем 97% в виде неактивных метаболитов</a:t>
            </a:r>
          </a:p>
          <a:p>
            <a:pPr>
              <a:spcBef>
                <a:spcPts val="800"/>
              </a:spcBef>
              <a:buClr>
                <a:srgbClr val="CC0066"/>
              </a:buClr>
            </a:pPr>
            <a:r>
              <a:rPr lang="ru-RU" sz="2400" dirty="0"/>
              <a:t>Конечный Т</a:t>
            </a:r>
            <a:r>
              <a:rPr lang="ru-RU" sz="2400" baseline="-25000" dirty="0"/>
              <a:t>1/2</a:t>
            </a:r>
            <a:r>
              <a:rPr lang="ru-RU" sz="2400" dirty="0"/>
              <a:t>: 5-6 ч</a:t>
            </a:r>
          </a:p>
          <a:p>
            <a:pPr>
              <a:spcBef>
                <a:spcPts val="800"/>
              </a:spcBef>
              <a:buClr>
                <a:srgbClr val="CC0066"/>
              </a:buClr>
            </a:pPr>
            <a:endParaRPr lang="ru-RU" sz="2400" dirty="0"/>
          </a:p>
        </p:txBody>
      </p:sp>
      <p:sp>
        <p:nvSpPr>
          <p:cNvPr id="4" name="Titel 1"/>
          <p:cNvSpPr txBox="1">
            <a:spLocks/>
          </p:cNvSpPr>
          <p:nvPr/>
        </p:nvSpPr>
        <p:spPr>
          <a:xfrm>
            <a:off x="149759" y="260648"/>
            <a:ext cx="11988800" cy="105611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tx2"/>
                </a:solidFill>
              </a:rPr>
              <a:t>Фармакокинетический профиль </a:t>
            </a:r>
            <a:r>
              <a:rPr lang="ru-RU" sz="3200" b="1" dirty="0" err="1">
                <a:solidFill>
                  <a:schemeClr val="tx2"/>
                </a:solidFill>
              </a:rPr>
              <a:t>тапентадола</a:t>
            </a:r>
            <a:r>
              <a:rPr lang="ru-RU" sz="3200" b="1" dirty="0">
                <a:solidFill>
                  <a:schemeClr val="tx2"/>
                </a:solidFill>
              </a:rPr>
              <a:t> в </a:t>
            </a:r>
          </a:p>
          <a:p>
            <a:r>
              <a:rPr lang="ru-RU" sz="3200" b="1" dirty="0">
                <a:solidFill>
                  <a:schemeClr val="tx2"/>
                </a:solidFill>
              </a:rPr>
              <a:t>таблетках пролонгированного действия </a:t>
            </a:r>
            <a:endParaRPr lang="en-US" sz="32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51" y="6515518"/>
            <a:ext cx="10482216" cy="2974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000"/>
            </a:lvl1pPr>
          </a:lstStyle>
          <a:p>
            <a:r>
              <a:rPr lang="ru-RU" sz="1333" dirty="0"/>
              <a:t>Инструкция по медицинскому применению препарата </a:t>
            </a:r>
            <a:r>
              <a:rPr lang="ru-RU" sz="1333" dirty="0" err="1"/>
              <a:t>Палексия</a:t>
            </a:r>
            <a:r>
              <a:rPr lang="ru-RU" sz="1333" dirty="0"/>
              <a:t>, таблетки пролонгированного действия.</a:t>
            </a:r>
          </a:p>
        </p:txBody>
      </p:sp>
    </p:spTree>
    <p:extLst>
      <p:ext uri="{BB962C8B-B14F-4D97-AF65-F5344CB8AC3E}">
        <p14:creationId xmlns:p14="http://schemas.microsoft.com/office/powerpoint/2010/main" val="370044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8724FEB6-0E11-4F07-AD4D-5B93D3E9459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8724FEB6-0E11-4F07-AD4D-5B93D3E945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387" y="151478"/>
            <a:ext cx="11233248" cy="890679"/>
          </a:xfrm>
        </p:spPr>
        <p:txBody>
          <a:bodyPr vert="horz">
            <a:noAutofit/>
          </a:bodyPr>
          <a:lstStyle/>
          <a:p>
            <a:r>
              <a:rPr lang="ru-RU" sz="3200" b="1" dirty="0" err="1">
                <a:solidFill>
                  <a:schemeClr val="tx2"/>
                </a:solidFill>
              </a:rPr>
              <a:t>Палексия</a:t>
            </a:r>
            <a:r>
              <a:rPr lang="ru-RU" sz="3200" b="1" dirty="0">
                <a:solidFill>
                  <a:schemeClr val="tx2"/>
                </a:solidFill>
              </a:rPr>
              <a:t> таблетки пролонгированного действия у пациентов с онкологической болью в реальной практике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068" y="6351904"/>
            <a:ext cx="8452200" cy="502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33" dirty="0" err="1"/>
              <a:t>Schikowski</a:t>
            </a:r>
            <a:r>
              <a:rPr lang="en-US" sz="1333" dirty="0"/>
              <a:t> A, </a:t>
            </a:r>
            <a:r>
              <a:rPr lang="en-US" sz="1333" dirty="0" err="1"/>
              <a:t>Krings</a:t>
            </a:r>
            <a:r>
              <a:rPr lang="en-US" sz="1333" dirty="0"/>
              <a:t> D, </a:t>
            </a:r>
            <a:r>
              <a:rPr lang="en-US" sz="1333" dirty="0" err="1"/>
              <a:t>Schwenke</a:t>
            </a:r>
            <a:r>
              <a:rPr lang="en-US" sz="1333" dirty="0"/>
              <a:t> K. </a:t>
            </a:r>
            <a:r>
              <a:rPr lang="en-US" sz="1333" dirty="0" err="1"/>
              <a:t>Tapentadol</a:t>
            </a:r>
            <a:r>
              <a:rPr lang="en-US" sz="1333" dirty="0"/>
              <a:t> prolonged release for severe chronic cancer-related pain: effectiveness, tolerability, and influence on quality of life of the patients. J Pain Res. 2014;</a:t>
            </a:r>
            <a:r>
              <a:rPr lang="ru-RU" sz="1333" dirty="0"/>
              <a:t> </a:t>
            </a:r>
            <a:r>
              <a:rPr lang="en-US" sz="1333" dirty="0"/>
              <a:t>8:</a:t>
            </a:r>
            <a:r>
              <a:rPr lang="ru-RU" sz="1333" dirty="0"/>
              <a:t> </a:t>
            </a:r>
            <a:r>
              <a:rPr lang="en-US" sz="1333" dirty="0"/>
              <a:t>1-8</a:t>
            </a:r>
            <a:endParaRPr lang="ru-RU" sz="1333" dirty="0"/>
          </a:p>
        </p:txBody>
      </p:sp>
      <p:sp>
        <p:nvSpPr>
          <p:cNvPr id="5" name="TextBox 4"/>
          <p:cNvSpPr txBox="1"/>
          <p:nvPr/>
        </p:nvSpPr>
        <p:spPr>
          <a:xfrm>
            <a:off x="574709" y="1272891"/>
            <a:ext cx="10945216" cy="156966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1600" dirty="0"/>
              <a:t>Наблюдательное исследование, 3 мес.; </a:t>
            </a:r>
          </a:p>
          <a:p>
            <a:r>
              <a:rPr lang="ru-RU" sz="1600" dirty="0"/>
              <a:t>Германия, </a:t>
            </a:r>
            <a:r>
              <a:rPr lang="en-US" sz="1600" dirty="0"/>
              <a:t>N = </a:t>
            </a:r>
            <a:r>
              <a:rPr lang="ru-RU" sz="1600" dirty="0"/>
              <a:t>123 пациентов, </a:t>
            </a:r>
            <a:r>
              <a:rPr lang="ru-RU" sz="1600" u="sng" dirty="0"/>
              <a:t>из них </a:t>
            </a:r>
            <a:r>
              <a:rPr lang="en-US" sz="1600" u="sng" dirty="0"/>
              <a:t>42</a:t>
            </a:r>
            <a:r>
              <a:rPr lang="ru-RU" sz="1600" u="sng" dirty="0"/>
              <a:t>,</a:t>
            </a:r>
            <a:r>
              <a:rPr lang="en-US" sz="1600" u="sng" dirty="0"/>
              <a:t>3% </a:t>
            </a:r>
            <a:r>
              <a:rPr lang="ru-RU" sz="1600" u="sng" dirty="0"/>
              <a:t>получали сильные </a:t>
            </a:r>
            <a:r>
              <a:rPr lang="ru-RU" sz="1600" u="sng" dirty="0" err="1"/>
              <a:t>опиоиды</a:t>
            </a:r>
            <a:r>
              <a:rPr lang="ru-RU" sz="1600" u="sng" dirty="0"/>
              <a:t> </a:t>
            </a:r>
            <a:r>
              <a:rPr lang="ru-RU" sz="1600" dirty="0"/>
              <a:t>до переключения на </a:t>
            </a:r>
            <a:r>
              <a:rPr lang="ru-RU" sz="1600" dirty="0" err="1"/>
              <a:t>Тапентадол</a:t>
            </a:r>
            <a:r>
              <a:rPr lang="ru-RU" sz="1600" dirty="0"/>
              <a:t> ПД</a:t>
            </a:r>
            <a:endParaRPr lang="ru-RU" sz="1600" u="sng" dirty="0"/>
          </a:p>
          <a:p>
            <a:r>
              <a:rPr lang="ru-RU" sz="1600" dirty="0"/>
              <a:t>Средняя суточная доза </a:t>
            </a:r>
            <a:r>
              <a:rPr lang="ru-RU" sz="1600" dirty="0" err="1"/>
              <a:t>тапентадола</a:t>
            </a:r>
            <a:r>
              <a:rPr lang="ru-RU" sz="1600" dirty="0"/>
              <a:t> ПД 141,8±75,6 мг/</a:t>
            </a:r>
            <a:r>
              <a:rPr lang="ru-RU" sz="1600" dirty="0" err="1"/>
              <a:t>сут</a:t>
            </a:r>
            <a:r>
              <a:rPr lang="ru-RU" sz="1600" dirty="0"/>
              <a:t> на старте и до </a:t>
            </a:r>
            <a:r>
              <a:rPr lang="en-US" sz="1600" dirty="0"/>
              <a:t>286</a:t>
            </a:r>
            <a:r>
              <a:rPr lang="ru-RU" sz="1600" dirty="0"/>
              <a:t>,</a:t>
            </a:r>
            <a:r>
              <a:rPr lang="en-US" sz="1600" dirty="0"/>
              <a:t>7±139</a:t>
            </a:r>
            <a:r>
              <a:rPr lang="ru-RU" sz="1600" dirty="0"/>
              <a:t>,</a:t>
            </a:r>
            <a:r>
              <a:rPr lang="en-US" sz="1600" dirty="0"/>
              <a:t>8 </a:t>
            </a:r>
            <a:r>
              <a:rPr lang="ru-RU" sz="1600" dirty="0"/>
              <a:t>мг/</a:t>
            </a:r>
            <a:r>
              <a:rPr lang="ru-RU" sz="1600" dirty="0" err="1"/>
              <a:t>сут</a:t>
            </a:r>
            <a:r>
              <a:rPr lang="ru-RU" sz="1600" dirty="0"/>
              <a:t> в конце исследования</a:t>
            </a:r>
          </a:p>
          <a:p>
            <a:r>
              <a:rPr lang="ru-RU" sz="1600" dirty="0"/>
              <a:t>Разрешались </a:t>
            </a:r>
            <a:r>
              <a:rPr lang="ru-RU" sz="1600" dirty="0" err="1"/>
              <a:t>опиоиды</a:t>
            </a:r>
            <a:r>
              <a:rPr lang="ru-RU" sz="1600" dirty="0"/>
              <a:t> на прорыв боли и адъюванты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03445" y="2457279"/>
            <a:ext cx="9601067" cy="107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33" b="1" dirty="0"/>
              <a:t>Уменьшение средней интенсивности боли на фоне терапии </a:t>
            </a:r>
            <a:r>
              <a:rPr lang="ru-RU" sz="2133" b="1" dirty="0" err="1"/>
              <a:t>тапентадолом</a:t>
            </a:r>
            <a:r>
              <a:rPr lang="ru-RU" sz="2133" b="1" dirty="0"/>
              <a:t> ПД в течение 3-месячного периода наблюдения в подгруппах пациентов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937753" y="3044957"/>
          <a:ext cx="9761564" cy="3306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735627" y="4293096"/>
            <a:ext cx="960107" cy="318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67" i="1" dirty="0"/>
              <a:t>p</a:t>
            </a:r>
            <a:r>
              <a:rPr lang="ru-RU" sz="1467" i="1" dirty="0"/>
              <a:t> </a:t>
            </a:r>
            <a:r>
              <a:rPr lang="en-US" sz="1467" i="1" dirty="0"/>
              <a:t>&lt;0,001</a:t>
            </a:r>
            <a:endParaRPr lang="ru-RU" sz="1467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751851" y="4108515"/>
            <a:ext cx="960107" cy="318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67" i="1" dirty="0"/>
              <a:t>p</a:t>
            </a:r>
            <a:r>
              <a:rPr lang="ru-RU" sz="1467" i="1" dirty="0"/>
              <a:t> </a:t>
            </a:r>
            <a:r>
              <a:rPr lang="en-US" sz="1467" i="1" dirty="0"/>
              <a:t>&lt;0,001</a:t>
            </a:r>
            <a:endParaRPr lang="ru-RU" sz="1467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43505" y="3656251"/>
            <a:ext cx="960107" cy="318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67" i="1" dirty="0"/>
              <a:t>p</a:t>
            </a:r>
            <a:r>
              <a:rPr lang="ru-RU" sz="1467" i="1" dirty="0"/>
              <a:t> </a:t>
            </a:r>
            <a:r>
              <a:rPr lang="en-US" sz="1467" i="1" dirty="0"/>
              <a:t>&lt;0,001</a:t>
            </a:r>
            <a:endParaRPr lang="ru-RU" sz="1467" i="1" dirty="0"/>
          </a:p>
        </p:txBody>
      </p:sp>
      <p:sp>
        <p:nvSpPr>
          <p:cNvPr id="15" name="Abgerundetes Rechteck 18"/>
          <p:cNvSpPr/>
          <p:nvPr/>
        </p:nvSpPr>
        <p:spPr>
          <a:xfrm>
            <a:off x="7632171" y="4677139"/>
            <a:ext cx="4704523" cy="2065720"/>
          </a:xfrm>
          <a:prstGeom prst="roundRect">
            <a:avLst>
              <a:gd name="adj" fmla="val 5749"/>
            </a:avLst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40400" rIns="180000" bIns="14040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14297" indent="-114297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интенсивность боли  </a:t>
            </a:r>
            <a:r>
              <a:rPr lang="en-US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≤3</a:t>
            </a: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 баллов достигалась у 52% пациентов;</a:t>
            </a:r>
          </a:p>
          <a:p>
            <a:pPr marL="114297" indent="-114297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уменьшились психические и физические нарушения, обусловленные болью;</a:t>
            </a:r>
          </a:p>
          <a:p>
            <a:pPr marL="114297" indent="-114297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улучшилось качество жизни;</a:t>
            </a:r>
          </a:p>
          <a:p>
            <a:pPr marL="114297" indent="-114297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867" b="1" dirty="0" err="1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тапентадол</a:t>
            </a: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 ПД хорошо переносился.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372364" y="4093095"/>
            <a:ext cx="912429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67" dirty="0"/>
              <a:t>Баллы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519925" y="878523"/>
            <a:ext cx="672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#1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8400256" y="6614223"/>
            <a:ext cx="2586632" cy="25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1067" dirty="0">
                <a:latin typeface="ArialMT"/>
              </a:rPr>
              <a:t>ПД – пролонгированное действие</a:t>
            </a:r>
          </a:p>
        </p:txBody>
      </p:sp>
    </p:spTree>
    <p:extLst>
      <p:ext uri="{BB962C8B-B14F-4D97-AF65-F5344CB8AC3E}">
        <p14:creationId xmlns:p14="http://schemas.microsoft.com/office/powerpoint/2010/main" val="31672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F5FE7822-59E2-4DBD-8CD8-7C6E85341A7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F5FE7822-59E2-4DBD-8CD8-7C6E85341A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01697"/>
          </a:xfrm>
        </p:spPr>
        <p:txBody>
          <a:bodyPr vert="horz">
            <a:noAutofit/>
          </a:bodyPr>
          <a:lstStyle/>
          <a:p>
            <a:r>
              <a:rPr lang="ru-RU" sz="3200" b="1" dirty="0" err="1">
                <a:solidFill>
                  <a:schemeClr val="tx2"/>
                </a:solidFill>
              </a:rPr>
              <a:t>Палексия</a:t>
            </a:r>
            <a:r>
              <a:rPr lang="ru-RU" sz="3200" b="1" dirty="0">
                <a:solidFill>
                  <a:schemeClr val="tx2"/>
                </a:solidFill>
              </a:rPr>
              <a:t> таблетки пролонгированного действия у пациентов с онкологической болью в реальной практике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309320"/>
            <a:ext cx="7632171" cy="707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33" dirty="0" err="1"/>
              <a:t>Cascella</a:t>
            </a:r>
            <a:r>
              <a:rPr lang="en-US" sz="1333" dirty="0"/>
              <a:t> M</a:t>
            </a:r>
            <a:r>
              <a:rPr lang="ru-RU" sz="1333" dirty="0"/>
              <a:t>.</a:t>
            </a:r>
            <a:r>
              <a:rPr lang="en-US" sz="1333" dirty="0"/>
              <a:t>, Forte C</a:t>
            </a:r>
            <a:r>
              <a:rPr lang="ru-RU" sz="1333" dirty="0"/>
              <a:t>.</a:t>
            </a:r>
            <a:r>
              <a:rPr lang="en-US" sz="1333" dirty="0"/>
              <a:t>A</a:t>
            </a:r>
            <a:r>
              <a:rPr lang="ru-RU" sz="1333" dirty="0"/>
              <a:t>.</a:t>
            </a:r>
            <a:r>
              <a:rPr lang="en-US" sz="1333" dirty="0"/>
              <a:t>, </a:t>
            </a:r>
            <a:r>
              <a:rPr lang="en-US" sz="1333" dirty="0" err="1"/>
              <a:t>Bimonte</a:t>
            </a:r>
            <a:r>
              <a:rPr lang="en-US" sz="1333" dirty="0"/>
              <a:t> S</a:t>
            </a:r>
            <a:r>
              <a:rPr lang="ru-RU" sz="1333" dirty="0"/>
              <a:t>. </a:t>
            </a:r>
            <a:r>
              <a:rPr lang="en-US" sz="1333" dirty="0"/>
              <a:t>et al. Multiple effectiveness aspects of </a:t>
            </a:r>
            <a:r>
              <a:rPr lang="en-US" sz="1333" dirty="0" err="1"/>
              <a:t>tapentadol</a:t>
            </a:r>
            <a:r>
              <a:rPr lang="en-US" sz="1333" dirty="0"/>
              <a:t> for moderate-severe cancer-pain treatment: an observational prospective study. J Pain Res. 2018; 12: 117-25</a:t>
            </a:r>
            <a:endParaRPr lang="ru-RU" sz="1333" dirty="0"/>
          </a:p>
        </p:txBody>
      </p:sp>
      <p:sp>
        <p:nvSpPr>
          <p:cNvPr id="5" name="TextBox 4"/>
          <p:cNvSpPr txBox="1"/>
          <p:nvPr/>
        </p:nvSpPr>
        <p:spPr>
          <a:xfrm>
            <a:off x="11519925" y="1028734"/>
            <a:ext cx="672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#2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6169" y="1505570"/>
            <a:ext cx="10657187" cy="1077218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1600" dirty="0"/>
              <a:t>Наблюдательное исследование, 70 дней.</a:t>
            </a:r>
            <a:endParaRPr lang="en-US" sz="1600" dirty="0"/>
          </a:p>
          <a:p>
            <a:r>
              <a:rPr lang="ru-RU" sz="1600" dirty="0"/>
              <a:t>Италия, </a:t>
            </a:r>
            <a:r>
              <a:rPr lang="en-US" sz="1600" dirty="0"/>
              <a:t>N = 80</a:t>
            </a:r>
            <a:r>
              <a:rPr lang="ru-RU" sz="1600" dirty="0"/>
              <a:t> пациентов, из них 5% получали </a:t>
            </a:r>
            <a:r>
              <a:rPr lang="ru-RU" sz="1600" dirty="0" err="1"/>
              <a:t>опиоиды</a:t>
            </a:r>
            <a:r>
              <a:rPr lang="ru-RU" sz="1600" dirty="0"/>
              <a:t> до переключения на </a:t>
            </a:r>
            <a:r>
              <a:rPr lang="ru-RU" sz="1600" dirty="0" err="1"/>
              <a:t>Тапентадол</a:t>
            </a:r>
            <a:r>
              <a:rPr lang="ru-RU" sz="1600" dirty="0"/>
              <a:t> ПД</a:t>
            </a:r>
          </a:p>
          <a:p>
            <a:r>
              <a:rPr lang="ru-RU" sz="1600" dirty="0"/>
              <a:t>Средняя суточная доза </a:t>
            </a:r>
            <a:r>
              <a:rPr lang="ru-RU" sz="1600" dirty="0" err="1"/>
              <a:t>тапентадола</a:t>
            </a:r>
            <a:r>
              <a:rPr lang="ru-RU" sz="1600" dirty="0"/>
              <a:t> ПД 185 мг/</a:t>
            </a:r>
            <a:r>
              <a:rPr lang="ru-RU" sz="1600" dirty="0" err="1"/>
              <a:t>сут</a:t>
            </a:r>
            <a:r>
              <a:rPr lang="ru-RU" sz="1600" dirty="0"/>
              <a:t> на старте и до 365 мг/</a:t>
            </a:r>
            <a:r>
              <a:rPr lang="ru-RU" sz="1600" dirty="0" err="1"/>
              <a:t>сут</a:t>
            </a:r>
            <a:r>
              <a:rPr lang="ru-RU" sz="1600" dirty="0"/>
              <a:t> в конце исследования </a:t>
            </a:r>
          </a:p>
          <a:p>
            <a:r>
              <a:rPr lang="ru-RU" sz="1600" dirty="0"/>
              <a:t>Разрешались </a:t>
            </a:r>
            <a:r>
              <a:rPr lang="ru-RU" sz="1600" dirty="0" err="1"/>
              <a:t>опиоиды</a:t>
            </a:r>
            <a:r>
              <a:rPr lang="ru-RU" sz="1600" dirty="0"/>
              <a:t> на прорыв боли и адъюванты</a:t>
            </a:r>
            <a:endParaRPr lang="ru-RU" sz="1600" u="sng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23392" y="2855257"/>
            <a:ext cx="4224469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133" dirty="0"/>
              <a:t>Оценка ответа на терапию 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133" dirty="0" err="1"/>
              <a:t>тапентадолом</a:t>
            </a:r>
            <a:r>
              <a:rPr lang="ru-RU" sz="2133" dirty="0"/>
              <a:t> ПД к 60 дню </a:t>
            </a: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1007435" y="3565218"/>
          <a:ext cx="3716700" cy="27441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075" y="3717032"/>
            <a:ext cx="4320480" cy="221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496267" y="5939989"/>
            <a:ext cx="1536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дни терапии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6007346" y="4552283"/>
            <a:ext cx="1152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баллы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288022" y="2855257"/>
            <a:ext cx="5523725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133" dirty="0"/>
              <a:t>Средняя интенсивность боли 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133" dirty="0"/>
              <a:t>на фоне терапии </a:t>
            </a:r>
            <a:r>
              <a:rPr lang="ru-RU" sz="2133" dirty="0" err="1"/>
              <a:t>тапентадолом</a:t>
            </a:r>
            <a:r>
              <a:rPr lang="ru-RU" sz="2133" dirty="0"/>
              <a:t> ПД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077987" y="6597353"/>
            <a:ext cx="2586632" cy="25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1067" dirty="0">
                <a:latin typeface="ArialMT"/>
              </a:rPr>
              <a:t>ПД – пролонгированное действие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96706" y="5541235"/>
            <a:ext cx="501932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*критерий ответа: </a:t>
            </a:r>
          </a:p>
          <a:p>
            <a:r>
              <a:rPr lang="ru-RU" sz="1400" dirty="0"/>
              <a:t>уменьшение боли до </a:t>
            </a:r>
            <a:r>
              <a:rPr lang="en-US" sz="1400" dirty="0"/>
              <a:t>≤3</a:t>
            </a:r>
            <a:r>
              <a:rPr lang="ru-RU" sz="1400" dirty="0"/>
              <a:t> баллов по </a:t>
            </a:r>
            <a:r>
              <a:rPr lang="en-US" sz="1400" dirty="0"/>
              <a:t>NRS</a:t>
            </a:r>
            <a:r>
              <a:rPr lang="ru-RU" sz="1400" baseline="-25000" dirty="0"/>
              <a:t>0-1</a:t>
            </a:r>
            <a:r>
              <a:rPr lang="en-US" sz="1400" baseline="-25000" dirty="0"/>
              <a:t>0</a:t>
            </a:r>
            <a:endParaRPr lang="ru-RU" sz="1400" baseline="-25000" dirty="0"/>
          </a:p>
          <a:p>
            <a:r>
              <a:rPr lang="ru-RU" sz="1400" dirty="0"/>
              <a:t>и сохранение эффекта до окончания исследования</a:t>
            </a:r>
          </a:p>
        </p:txBody>
      </p:sp>
    </p:spTree>
    <p:extLst>
      <p:ext uri="{BB962C8B-B14F-4D97-AF65-F5344CB8AC3E}">
        <p14:creationId xmlns:p14="http://schemas.microsoft.com/office/powerpoint/2010/main" val="267121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Объект 19" hidden="1">
            <a:extLst>
              <a:ext uri="{FF2B5EF4-FFF2-40B4-BE49-F238E27FC236}">
                <a16:creationId xmlns:a16="http://schemas.microsoft.com/office/drawing/2014/main" id="{7D84910E-7894-4E9F-8E1A-367AA738A534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Слайд think-cell" r:id="rId5" imgW="360" imgH="360" progId="TCLayout.ActiveDocument.1">
                  <p:embed/>
                </p:oleObj>
              </mc:Choice>
              <mc:Fallback>
                <p:oleObj name="Слайд think-cell" r:id="rId5" imgW="360" imgH="360" progId="TCLayout.ActiveDocument.1">
                  <p:embed/>
                  <p:pic>
                    <p:nvPicPr>
                      <p:cNvPr id="20" name="Объект 19" hidden="1">
                        <a:extLst>
                          <a:ext uri="{FF2B5EF4-FFF2-40B4-BE49-F238E27FC236}">
                            <a16:creationId xmlns:a16="http://schemas.microsoft.com/office/drawing/2014/main" id="{7D84910E-7894-4E9F-8E1A-367AA738A53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423" y="6597352"/>
            <a:ext cx="12351613" cy="2974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000"/>
            </a:lvl1pPr>
          </a:lstStyle>
          <a:p>
            <a:r>
              <a:rPr lang="en-US" sz="1333" dirty="0"/>
              <a:t>Wild J, </a:t>
            </a:r>
            <a:r>
              <a:rPr lang="en-US" sz="1333" dirty="0" err="1"/>
              <a:t>Grond</a:t>
            </a:r>
            <a:r>
              <a:rPr lang="en-US" sz="1333" dirty="0"/>
              <a:t> S, </a:t>
            </a:r>
            <a:r>
              <a:rPr lang="en-US" sz="1333" dirty="0" err="1"/>
              <a:t>Kuperwasser</a:t>
            </a:r>
            <a:r>
              <a:rPr lang="en-US" sz="1333" dirty="0"/>
              <a:t> B</a:t>
            </a:r>
            <a:r>
              <a:rPr lang="ru-RU" sz="1333" dirty="0"/>
              <a:t>. </a:t>
            </a:r>
            <a:r>
              <a:rPr lang="en-US" sz="1333" dirty="0"/>
              <a:t>et al. Pain Practice. 2010</a:t>
            </a:r>
            <a:r>
              <a:rPr lang="ru-RU" sz="1333" dirty="0"/>
              <a:t>;</a:t>
            </a:r>
            <a:r>
              <a:rPr lang="en-US" sz="1333" dirty="0"/>
              <a:t> 10:416-27</a:t>
            </a:r>
            <a:endParaRPr lang="ru-RU" sz="1333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8627"/>
            <a:ext cx="12192000" cy="1016885"/>
          </a:xfrm>
        </p:spPr>
        <p:txBody>
          <a:bodyPr vert="horz">
            <a:noAutofit/>
          </a:bodyPr>
          <a:lstStyle/>
          <a:p>
            <a:r>
              <a:rPr lang="ru-RU" sz="3067" b="1" dirty="0">
                <a:solidFill>
                  <a:schemeClr val="tx2"/>
                </a:solidFill>
              </a:rPr>
              <a:t>Толерантность к </a:t>
            </a:r>
            <a:r>
              <a:rPr lang="ru-RU" sz="3067" b="1" dirty="0" err="1">
                <a:solidFill>
                  <a:schemeClr val="tx2"/>
                </a:solidFill>
              </a:rPr>
              <a:t>тапентадолу</a:t>
            </a:r>
            <a:r>
              <a:rPr lang="ru-RU" sz="3067" b="1" dirty="0">
                <a:solidFill>
                  <a:schemeClr val="tx2"/>
                </a:solidFill>
              </a:rPr>
              <a:t> таблетки пролонгированного действия и </a:t>
            </a:r>
            <a:r>
              <a:rPr lang="ru-RU" sz="3067" b="1" dirty="0" err="1">
                <a:solidFill>
                  <a:schemeClr val="tx2"/>
                </a:solidFill>
              </a:rPr>
              <a:t>оксикодону</a:t>
            </a:r>
            <a:r>
              <a:rPr lang="ru-RU" sz="3067" b="1" dirty="0">
                <a:solidFill>
                  <a:schemeClr val="tx2"/>
                </a:solidFill>
              </a:rPr>
              <a:t> пролонгированного действия при длительном приеме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3392" y="5829267"/>
            <a:ext cx="11425269" cy="858187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40400" rIns="180000" bIns="14040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chemeClr val="tx2"/>
              </a:buClr>
            </a:pP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На протяжении длительного периода наблюдения интенсивность боли на стабильной дозе </a:t>
            </a:r>
            <a:r>
              <a:rPr lang="ru-RU" sz="1867" b="1" dirty="0" err="1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тапентадола</a:t>
            </a: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 ПД </a:t>
            </a:r>
          </a:p>
          <a:p>
            <a:pPr algn="ctr">
              <a:buClr>
                <a:schemeClr val="tx2"/>
              </a:buClr>
            </a:pPr>
            <a:r>
              <a:rPr lang="ru-RU" sz="1867" b="1" dirty="0">
                <a:solidFill>
                  <a:srgbClr val="CC0066"/>
                </a:solidFill>
                <a:highlight>
                  <a:srgbClr val="000000">
                    <a:alpha val="0"/>
                  </a:srgbClr>
                </a:highlight>
                <a:latin typeface="Arial Narrow" panose="020B0606020202030204" pitchFamily="34" charset="0"/>
              </a:rPr>
              <a:t>не нарастала, что может свидетельствовать о низком риске развития толерантности к препарату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55188" y="1338617"/>
            <a:ext cx="11666976" cy="58477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ru-RU" sz="1600" dirty="0"/>
              <a:t>РКИ, открытое, 3 фазы; пациенты с хроническим болевым синдромом в нижней части спины или ОА,</a:t>
            </a:r>
            <a:r>
              <a:rPr lang="en-US" sz="1600" dirty="0"/>
              <a:t> N</a:t>
            </a:r>
            <a:r>
              <a:rPr lang="ru-RU" sz="1600" dirty="0"/>
              <a:t>=1</a:t>
            </a:r>
            <a:r>
              <a:rPr lang="en-US" sz="1600" dirty="0"/>
              <a:t>1</a:t>
            </a:r>
            <a:r>
              <a:rPr lang="ru-RU" sz="1600" dirty="0"/>
              <a:t>17; </a:t>
            </a:r>
          </a:p>
          <a:p>
            <a:r>
              <a:rPr lang="ru-RU" sz="1600" dirty="0" err="1"/>
              <a:t>Тапентадол</a:t>
            </a:r>
            <a:r>
              <a:rPr lang="ru-RU" sz="1600" dirty="0"/>
              <a:t> ПД 100-250 мг/</a:t>
            </a:r>
            <a:r>
              <a:rPr lang="ru-RU" sz="1600" dirty="0" err="1"/>
              <a:t>сут</a:t>
            </a:r>
            <a:r>
              <a:rPr lang="en-US" sz="1600" dirty="0"/>
              <a:t>, </a:t>
            </a:r>
            <a:r>
              <a:rPr lang="ru-RU" sz="1600" dirty="0" err="1"/>
              <a:t>Оксикодон</a:t>
            </a:r>
            <a:r>
              <a:rPr lang="ru-RU" sz="1600" dirty="0"/>
              <a:t> ПД 20-50 мг/</a:t>
            </a:r>
            <a:r>
              <a:rPr lang="ru-RU" sz="1600" dirty="0" err="1"/>
              <a:t>сут</a:t>
            </a:r>
            <a:r>
              <a:rPr lang="ru-RU" sz="1600" dirty="0"/>
              <a:t>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542738" y="2948947"/>
            <a:ext cx="4904079" cy="2886075"/>
            <a:chOff x="583173" y="2625651"/>
            <a:chExt cx="4904078" cy="2886075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7"/>
            <a:srcRect l="5673"/>
            <a:stretch/>
          </p:blipFill>
          <p:spPr>
            <a:xfrm>
              <a:off x="896112" y="2625651"/>
              <a:ext cx="4591139" cy="2886075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4644048" y="4950033"/>
              <a:ext cx="7980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bg1"/>
                  </a:solidFill>
                </a:rPr>
                <a:t>недели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 rot="16200000">
              <a:off x="-573993" y="3918061"/>
              <a:ext cx="2632432" cy="318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67" dirty="0"/>
                <a:t>Средний балл по </a:t>
              </a:r>
              <a:r>
                <a:rPr lang="en-US" sz="1467" dirty="0"/>
                <a:t>NRS</a:t>
              </a:r>
              <a:endParaRPr lang="ru-RU" sz="1467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23393" y="2240287"/>
            <a:ext cx="4995241" cy="74879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ru-RU" sz="2133" b="1" dirty="0"/>
              <a:t>Средняя интенсивность боли по </a:t>
            </a:r>
            <a:r>
              <a:rPr lang="en-US" sz="2133" b="1" dirty="0"/>
              <a:t>NRS</a:t>
            </a:r>
            <a:endParaRPr lang="ru-RU" sz="2133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597823" y="2117177"/>
            <a:ext cx="6663637" cy="140525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133" b="1" dirty="0"/>
              <a:t>Среднее изменение еженедельной дозы </a:t>
            </a:r>
            <a:r>
              <a:rPr lang="ru-RU" sz="2133" b="1" dirty="0" err="1"/>
              <a:t>опиоида</a:t>
            </a:r>
            <a:r>
              <a:rPr lang="ru-RU" sz="2133" b="1" dirty="0"/>
              <a:t> (%) </a:t>
            </a:r>
          </a:p>
          <a:p>
            <a:pPr algn="ctr"/>
            <a:r>
              <a:rPr lang="ru-RU" sz="2133" b="1" dirty="0"/>
              <a:t>с 5-8 недели у пациентов, завершивших исследование</a:t>
            </a:r>
            <a:endParaRPr lang="en-US" sz="2133" b="1" dirty="0"/>
          </a:p>
        </p:txBody>
      </p:sp>
      <p:grpSp>
        <p:nvGrpSpPr>
          <p:cNvPr id="19" name="Группа 18"/>
          <p:cNvGrpSpPr/>
          <p:nvPr/>
        </p:nvGrpSpPr>
        <p:grpSpPr>
          <a:xfrm>
            <a:off x="6423131" y="2948947"/>
            <a:ext cx="5179933" cy="2781300"/>
            <a:chOff x="5925382" y="2822689"/>
            <a:chExt cx="5179935" cy="2781300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5925382" y="2822689"/>
              <a:ext cx="5035226" cy="2781300"/>
              <a:chOff x="5925382" y="2822689"/>
              <a:chExt cx="5035226" cy="2781300"/>
            </a:xfrm>
          </p:grpSpPr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88608" y="2822689"/>
                <a:ext cx="4572000" cy="2781300"/>
              </a:xfrm>
              <a:prstGeom prst="rect">
                <a:avLst/>
              </a:prstGeom>
            </p:spPr>
          </p:pic>
          <p:sp>
            <p:nvSpPr>
              <p:cNvPr id="13" name="TextBox 12"/>
              <p:cNvSpPr txBox="1"/>
              <p:nvPr/>
            </p:nvSpPr>
            <p:spPr>
              <a:xfrm>
                <a:off x="10042712" y="5093944"/>
                <a:ext cx="78432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dirty="0">
                    <a:solidFill>
                      <a:schemeClr val="bg1"/>
                    </a:solidFill>
                  </a:rPr>
                  <a:t>недели</a:t>
                </a: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 rot="16200000">
                <a:off x="4881100" y="3966122"/>
                <a:ext cx="2632432" cy="543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67" dirty="0"/>
                  <a:t>Среднее изменение дозы,%</a:t>
                </a: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0574402" y="4643252"/>
              <a:ext cx="530915" cy="256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67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n</a:t>
              </a:r>
              <a:r>
                <a:rPr lang="ru-RU" sz="1067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=</a:t>
              </a:r>
              <a:r>
                <a:rPr lang="en-US" sz="1067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413 </a:t>
              </a:r>
              <a:endParaRPr lang="ru-RU" sz="1067" dirty="0">
                <a:solidFill>
                  <a:schemeClr val="bg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623998" y="4805910"/>
              <a:ext cx="468398" cy="256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100">
                  <a:solidFill>
                    <a:schemeClr val="bg1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en-US" sz="1067" dirty="0"/>
                <a:t>n=78 </a:t>
              </a:r>
              <a:endParaRPr lang="ru-RU" sz="1067" dirty="0"/>
            </a:p>
          </p:txBody>
        </p:sp>
      </p:grpSp>
    </p:spTree>
    <p:extLst>
      <p:ext uri="{BB962C8B-B14F-4D97-AF65-F5344CB8AC3E}">
        <p14:creationId xmlns:p14="http://schemas.microsoft.com/office/powerpoint/2010/main" val="381515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 hidden="1">
            <a:extLst>
              <a:ext uri="{FF2B5EF4-FFF2-40B4-BE49-F238E27FC236}">
                <a16:creationId xmlns:a16="http://schemas.microsoft.com/office/drawing/2014/main" id="{8A8C3D60-B8EC-44BB-9F90-BD7B2255D30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4" name="Объект 3" hidden="1">
                        <a:extLst>
                          <a:ext uri="{FF2B5EF4-FFF2-40B4-BE49-F238E27FC236}">
                            <a16:creationId xmlns:a16="http://schemas.microsoft.com/office/drawing/2014/main" id="{8A8C3D60-B8EC-44BB-9F90-BD7B2255D3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381" y="260649"/>
            <a:ext cx="10972800" cy="978729"/>
          </a:xfrm>
        </p:spPr>
        <p:txBody>
          <a:bodyPr vert="horz">
            <a:noAutofit/>
          </a:bodyPr>
          <a:lstStyle/>
          <a:p>
            <a:r>
              <a:rPr lang="ru-RU" altLang="ru-RU" sz="3200" b="1" dirty="0" err="1">
                <a:solidFill>
                  <a:schemeClr val="tx2"/>
                </a:solidFill>
              </a:rPr>
              <a:t>Палексия</a:t>
            </a:r>
            <a:r>
              <a:rPr lang="ru-RU" altLang="ru-RU" sz="3200" b="1" dirty="0">
                <a:solidFill>
                  <a:schemeClr val="tx2"/>
                </a:solidFill>
              </a:rPr>
              <a:t> (</a:t>
            </a:r>
            <a:r>
              <a:rPr lang="ru-RU" altLang="ru-RU" sz="3200" b="1" dirty="0" err="1">
                <a:solidFill>
                  <a:schemeClr val="tx2"/>
                </a:solidFill>
              </a:rPr>
              <a:t>тапентадол</a:t>
            </a:r>
            <a:r>
              <a:rPr lang="ru-RU" altLang="ru-RU" sz="3200" b="1" dirty="0">
                <a:solidFill>
                  <a:schemeClr val="tx2"/>
                </a:solidFill>
              </a:rPr>
              <a:t>) таблетки пролонгированного действия: ключевые характеристики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E8ED93F-1602-4DB7-A4FB-272376F021DC}"/>
              </a:ext>
            </a:extLst>
          </p:cNvPr>
          <p:cNvSpPr/>
          <p:nvPr/>
        </p:nvSpPr>
        <p:spPr>
          <a:xfrm>
            <a:off x="719403" y="2005270"/>
            <a:ext cx="8419909" cy="398506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Двойной механизм действия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Низкий </a:t>
            </a:r>
            <a:r>
              <a:rPr lang="ru-RU" altLang="ru-RU" sz="1600" dirty="0" err="1"/>
              <a:t>наркогенный</a:t>
            </a:r>
            <a:r>
              <a:rPr lang="ru-RU" altLang="ru-RU" sz="1600" dirty="0"/>
              <a:t> потенциал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sz="1600" dirty="0"/>
              <a:t>Меньший риск опиоидных НЯ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sz="1600" dirty="0"/>
              <a:t>Отсутствие негативного влияния на гемодинамику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CYP-независимый метаболизм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Неактивные метаболиты</a:t>
            </a:r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200 мг/</a:t>
            </a:r>
            <a:r>
              <a:rPr lang="ru-RU" altLang="ru-RU" sz="1600" dirty="0" err="1"/>
              <a:t>сут</a:t>
            </a:r>
            <a:r>
              <a:rPr lang="ru-RU" altLang="ru-RU" sz="1600" dirty="0"/>
              <a:t> – для умеренной боли (2 ступень)</a:t>
            </a:r>
            <a:endParaRPr lang="en-US" altLang="ru-RU" sz="1600" dirty="0"/>
          </a:p>
          <a:p>
            <a:pPr marL="357179" lvl="2" indent="-357179" defTabSz="914377"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</a:pPr>
            <a:r>
              <a:rPr lang="ru-RU" altLang="ru-RU" sz="1600" dirty="0"/>
              <a:t>до </a:t>
            </a:r>
            <a:r>
              <a:rPr lang="en-US" altLang="ru-RU" sz="1600" dirty="0"/>
              <a:t>500 </a:t>
            </a:r>
            <a:r>
              <a:rPr lang="ru-RU" altLang="ru-RU" sz="1600" dirty="0"/>
              <a:t>мг/</a:t>
            </a:r>
            <a:r>
              <a:rPr lang="ru-RU" altLang="ru-RU" sz="1600" dirty="0" err="1"/>
              <a:t>сут</a:t>
            </a:r>
            <a:r>
              <a:rPr lang="ru-RU" altLang="ru-RU" sz="1600" dirty="0"/>
              <a:t> – для сильной боли (3 ступень)</a:t>
            </a:r>
          </a:p>
          <a:p>
            <a:pPr marL="342891" indent="-342891">
              <a:lnSpc>
                <a:spcPct val="120000"/>
              </a:lnSpc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  <a:defRPr/>
            </a:pPr>
            <a:r>
              <a:rPr lang="ru-RU" sz="1600" dirty="0"/>
              <a:t>Развитие эффекта в течение 3-6 ч.; продолжительность действия – до 12 ч.</a:t>
            </a:r>
          </a:p>
          <a:p>
            <a:pPr marL="342891" indent="-342891">
              <a:lnSpc>
                <a:spcPct val="120000"/>
              </a:lnSpc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  <a:defRPr/>
            </a:pPr>
            <a:r>
              <a:rPr lang="ru-RU" sz="1600" dirty="0"/>
              <a:t>Совместимость с морфином и др. «чистыми» агонистами опиоидных рецепторов</a:t>
            </a:r>
          </a:p>
          <a:p>
            <a:pPr marL="342891" indent="-342891">
              <a:lnSpc>
                <a:spcPct val="120000"/>
              </a:lnSpc>
              <a:spcBef>
                <a:spcPts val="600"/>
              </a:spcBef>
              <a:buClr>
                <a:srgbClr val="CC0066"/>
              </a:buClr>
              <a:buFont typeface="Wingdings" panose="05000000000000000000" pitchFamily="2" charset="2"/>
              <a:buChar char="ü"/>
              <a:defRPr/>
            </a:pPr>
            <a:r>
              <a:rPr lang="ru-RU" sz="1600" dirty="0"/>
              <a:t>Рецепт на бланке №148-1/у-88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E8ED93F-1602-4DB7-A4FB-272376F021DC}"/>
              </a:ext>
            </a:extLst>
          </p:cNvPr>
          <p:cNvSpPr/>
          <p:nvPr/>
        </p:nvSpPr>
        <p:spPr>
          <a:xfrm>
            <a:off x="7112449" y="1946191"/>
            <a:ext cx="4053727" cy="124585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342891" indent="-342891">
              <a:lnSpc>
                <a:spcPct val="120000"/>
              </a:lnSpc>
              <a:buClr>
                <a:srgbClr val="CC0066"/>
              </a:buClr>
              <a:buFont typeface="Courier New" panose="02070309020205020404" pitchFamily="49" charset="0"/>
              <a:buChar char="o"/>
              <a:defRPr/>
            </a:pPr>
            <a:r>
              <a:rPr lang="ru-RU" sz="1600" dirty="0"/>
              <a:t>П/показан при тяжелой почечной    и печеночной недостаточности</a:t>
            </a:r>
          </a:p>
          <a:p>
            <a:pPr marL="342891" indent="-342891">
              <a:lnSpc>
                <a:spcPct val="120000"/>
              </a:lnSpc>
              <a:buClr>
                <a:srgbClr val="CC0066"/>
              </a:buClr>
              <a:buFont typeface="Courier New" panose="02070309020205020404" pitchFamily="49" charset="0"/>
              <a:buChar char="o"/>
              <a:defRPr/>
            </a:pPr>
            <a:r>
              <a:rPr lang="ru-RU" sz="1600" dirty="0"/>
              <a:t>Максимальная суточная доза: 500 мг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251" y="6515518"/>
            <a:ext cx="10482216" cy="2974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1000"/>
            </a:lvl1pPr>
          </a:lstStyle>
          <a:p>
            <a:r>
              <a:rPr lang="ru-RU" sz="1333" dirty="0"/>
              <a:t>Инструкция по медицинскому применению препарата </a:t>
            </a:r>
            <a:r>
              <a:rPr lang="ru-RU" sz="1333" dirty="0" err="1"/>
              <a:t>Палексия</a:t>
            </a:r>
            <a:r>
              <a:rPr lang="ru-RU" sz="1333" dirty="0"/>
              <a:t>, таблетки пролонгированного действия.</a:t>
            </a:r>
          </a:p>
        </p:txBody>
      </p:sp>
    </p:spTree>
    <p:extLst>
      <p:ext uri="{BB962C8B-B14F-4D97-AF65-F5344CB8AC3E}">
        <p14:creationId xmlns:p14="http://schemas.microsoft.com/office/powerpoint/2010/main" val="66562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>
            <a:extLst>
              <a:ext uri="{FF2B5EF4-FFF2-40B4-BE49-F238E27FC236}">
                <a16:creationId xmlns:a16="http://schemas.microsoft.com/office/drawing/2014/main" id="{63212CC5-3D2A-4681-9B86-C7680C6F1403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5" name="Объект 4" hidden="1">
                        <a:extLst>
                          <a:ext uri="{FF2B5EF4-FFF2-40B4-BE49-F238E27FC236}">
                            <a16:creationId xmlns:a16="http://schemas.microsoft.com/office/drawing/2014/main" id="{63212CC5-3D2A-4681-9B86-C7680C6F14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2804317" y="1800807"/>
            <a:ext cx="7851242" cy="4540697"/>
            <a:chOff x="1684020" y="213361"/>
            <a:chExt cx="7245543" cy="6431279"/>
          </a:xfrm>
        </p:grpSpPr>
        <p:sp>
          <p:nvSpPr>
            <p:cNvPr id="30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6061337" y="1961278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31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5587986" y="3313897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32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4915315" y="4593397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43" name="Стрелка: изогнутая влево 42">
              <a:extLst>
                <a:ext uri="{FF2B5EF4-FFF2-40B4-BE49-F238E27FC236}">
                  <a16:creationId xmlns:a16="http://schemas.microsoft.com/office/drawing/2014/main" id="{2FCB4A58-3958-40C0-8DA7-449AC236F50C}"/>
                </a:ext>
              </a:extLst>
            </p:cNvPr>
            <p:cNvSpPr/>
            <p:nvPr/>
          </p:nvSpPr>
          <p:spPr>
            <a:xfrm>
              <a:off x="6738440" y="487151"/>
              <a:ext cx="829503" cy="1501180"/>
            </a:xfrm>
            <a:prstGeom prst="curvedLeftArrow">
              <a:avLst>
                <a:gd name="adj1" fmla="val 13120"/>
                <a:gd name="adj2" fmla="val 50000"/>
                <a:gd name="adj3" fmla="val 25835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2" name="Блок-схема: объединение 1">
              <a:extLst>
                <a:ext uri="{FF2B5EF4-FFF2-40B4-BE49-F238E27FC236}">
                  <a16:creationId xmlns:a16="http://schemas.microsoft.com/office/drawing/2014/main" id="{E378D066-5A7E-4447-8CC5-64B4C28E6EE3}"/>
                </a:ext>
              </a:extLst>
            </p:cNvPr>
            <p:cNvSpPr/>
            <p:nvPr/>
          </p:nvSpPr>
          <p:spPr>
            <a:xfrm>
              <a:off x="1684020" y="213361"/>
              <a:ext cx="5646420" cy="6431279"/>
            </a:xfrm>
            <a:prstGeom prst="flowChartMerg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1333"/>
                </a:spcAft>
              </a:pPr>
              <a:endParaRPr lang="ru-RU" sz="1600" b="1">
                <a:solidFill>
                  <a:srgbClr val="1F497D">
                    <a:lumMod val="75000"/>
                  </a:srgbClr>
                </a:solidFill>
                <a:latin typeface="Calibri"/>
              </a:endParaRPr>
            </a:p>
            <a:p>
              <a:pPr algn="ctr">
                <a:spcAft>
                  <a:spcPts val="1333"/>
                </a:spcAft>
              </a:pPr>
              <a:endParaRPr lang="ru-RU" sz="24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id="{AF99A745-D083-40FF-9203-E2F5184C2A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72665" y="1368951"/>
              <a:ext cx="4446270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id="{4BA4632F-F475-48EE-B768-28EC9A8FBD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3018" y="2484676"/>
              <a:ext cx="347869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id="{D23FB46F-465A-4F58-97C7-26A3F49AB44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737114" y="4940407"/>
              <a:ext cx="1520686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CB53C05E-FE47-4436-8089-461BD7BDB9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20279" y="3660372"/>
              <a:ext cx="2524539" cy="0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6369884E-8319-446D-A47A-680E25B0E6A6}"/>
                </a:ext>
              </a:extLst>
            </p:cNvPr>
            <p:cNvSpPr/>
            <p:nvPr/>
          </p:nvSpPr>
          <p:spPr>
            <a:xfrm>
              <a:off x="2544418" y="426721"/>
              <a:ext cx="4176423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1333"/>
                </a:spcAft>
              </a:pPr>
              <a:r>
                <a:rPr lang="ru-RU" sz="1867" b="1" dirty="0">
                  <a:solidFill>
                    <a:schemeClr val="bg1"/>
                  </a:solidFill>
                </a:rPr>
                <a:t>пациенты в длительной ремиссии после терапии ЗНО</a:t>
              </a:r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7495882F-544A-4406-90F9-5B7B9D33BD7F}"/>
                </a:ext>
              </a:extLst>
            </p:cNvPr>
            <p:cNvSpPr/>
            <p:nvPr/>
          </p:nvSpPr>
          <p:spPr>
            <a:xfrm>
              <a:off x="2987040" y="1514013"/>
              <a:ext cx="304038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ru-RU" sz="1867" b="1" dirty="0">
                  <a:solidFill>
                    <a:schemeClr val="bg1"/>
                  </a:solidFill>
                </a:rPr>
                <a:t>радикальное противоопухолевое лечение </a:t>
              </a: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07CD4BEC-FF02-4DFF-8744-65185C775939}"/>
                </a:ext>
              </a:extLst>
            </p:cNvPr>
            <p:cNvSpPr/>
            <p:nvPr/>
          </p:nvSpPr>
          <p:spPr>
            <a:xfrm>
              <a:off x="3130827" y="2421075"/>
              <a:ext cx="2703443" cy="1330959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ru-RU" sz="1867" b="1" dirty="0">
                  <a:solidFill>
                    <a:schemeClr val="bg1"/>
                  </a:solidFill>
                </a:rPr>
                <a:t>паллиативное противоопухолевое лечение </a:t>
              </a:r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D2086A63-F3E0-4C83-8F1D-2548893802C6}"/>
                </a:ext>
              </a:extLst>
            </p:cNvPr>
            <p:cNvSpPr/>
            <p:nvPr/>
          </p:nvSpPr>
          <p:spPr>
            <a:xfrm>
              <a:off x="2962357" y="3728967"/>
              <a:ext cx="3040380" cy="121144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паллиативное 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симптоматическое 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лечение </a:t>
              </a:r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272C7854-7341-46C0-8F46-C5199667AB96}"/>
                </a:ext>
              </a:extLst>
            </p:cNvPr>
            <p:cNvSpPr/>
            <p:nvPr/>
          </p:nvSpPr>
          <p:spPr>
            <a:xfrm>
              <a:off x="2987040" y="4772487"/>
              <a:ext cx="3040380" cy="114300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боль в конце</a:t>
              </a:r>
            </a:p>
            <a:p>
              <a:pPr algn="ctr"/>
              <a:r>
                <a:rPr lang="ru-RU" sz="1867" b="1" dirty="0">
                  <a:solidFill>
                    <a:schemeClr val="bg1"/>
                  </a:solidFill>
                </a:rPr>
                <a:t> жизни </a:t>
              </a:r>
            </a:p>
          </p:txBody>
        </p:sp>
        <p:sp>
          <p:nvSpPr>
            <p:cNvPr id="51" name="Выноска: изогнутая линия без границы 50">
              <a:extLst>
                <a:ext uri="{FF2B5EF4-FFF2-40B4-BE49-F238E27FC236}">
                  <a16:creationId xmlns:a16="http://schemas.microsoft.com/office/drawing/2014/main" id="{B3475D52-4B10-46E8-B0BC-F9EA5BC12C7B}"/>
                </a:ext>
              </a:extLst>
            </p:cNvPr>
            <p:cNvSpPr/>
            <p:nvPr/>
          </p:nvSpPr>
          <p:spPr>
            <a:xfrm>
              <a:off x="8243763" y="886360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30%</a:t>
              </a:r>
            </a:p>
          </p:txBody>
        </p:sp>
        <p:sp>
          <p:nvSpPr>
            <p:cNvPr id="52" name="Выноска: изогнутая линия без границы 51">
              <a:extLst>
                <a:ext uri="{FF2B5EF4-FFF2-40B4-BE49-F238E27FC236}">
                  <a16:creationId xmlns:a16="http://schemas.microsoft.com/office/drawing/2014/main" id="{13662A27-07F1-4390-B228-74BAD7123BF4}"/>
                </a:ext>
              </a:extLst>
            </p:cNvPr>
            <p:cNvSpPr/>
            <p:nvPr/>
          </p:nvSpPr>
          <p:spPr>
            <a:xfrm>
              <a:off x="7935649" y="1906065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55 %</a:t>
              </a:r>
            </a:p>
          </p:txBody>
        </p:sp>
        <p:sp>
          <p:nvSpPr>
            <p:cNvPr id="53" name="Выноска: изогнутая линия без границы 52">
              <a:extLst>
                <a:ext uri="{FF2B5EF4-FFF2-40B4-BE49-F238E27FC236}">
                  <a16:creationId xmlns:a16="http://schemas.microsoft.com/office/drawing/2014/main" id="{A5465C23-10A9-4111-8366-AD0067C8E7FB}"/>
                </a:ext>
              </a:extLst>
            </p:cNvPr>
            <p:cNvSpPr/>
            <p:nvPr/>
          </p:nvSpPr>
          <p:spPr>
            <a:xfrm>
              <a:off x="7459980" y="3012137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55 %</a:t>
              </a:r>
            </a:p>
          </p:txBody>
        </p:sp>
        <p:sp>
          <p:nvSpPr>
            <p:cNvPr id="54" name="Выноска: изогнутая линия без границы 53">
              <a:extLst>
                <a:ext uri="{FF2B5EF4-FFF2-40B4-BE49-F238E27FC236}">
                  <a16:creationId xmlns:a16="http://schemas.microsoft.com/office/drawing/2014/main" id="{B5C1F077-AC33-45A0-B1CD-368810DCE988}"/>
                </a:ext>
              </a:extLst>
            </p:cNvPr>
            <p:cNvSpPr/>
            <p:nvPr/>
          </p:nvSpPr>
          <p:spPr>
            <a:xfrm>
              <a:off x="7225042" y="4075180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75 %</a:t>
              </a:r>
            </a:p>
          </p:txBody>
        </p:sp>
        <p:sp>
          <p:nvSpPr>
            <p:cNvPr id="55" name="Выноска: изогнутая линия без границы 54">
              <a:extLst>
                <a:ext uri="{FF2B5EF4-FFF2-40B4-BE49-F238E27FC236}">
                  <a16:creationId xmlns:a16="http://schemas.microsoft.com/office/drawing/2014/main" id="{944B190D-A3DB-41EC-B7C7-100EA1AB8D18}"/>
                </a:ext>
              </a:extLst>
            </p:cNvPr>
            <p:cNvSpPr/>
            <p:nvPr/>
          </p:nvSpPr>
          <p:spPr>
            <a:xfrm>
              <a:off x="6776893" y="5138223"/>
              <a:ext cx="685800" cy="739896"/>
            </a:xfrm>
            <a:prstGeom prst="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19363"/>
                <a:gd name="adj6" fmla="val -305851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/>
                <a:t>90 %</a:t>
              </a:r>
            </a:p>
          </p:txBody>
        </p:sp>
      </p:grp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35362" y="42140"/>
            <a:ext cx="11570724" cy="1023704"/>
          </a:xfrm>
        </p:spPr>
        <p:txBody>
          <a:bodyPr vert="horz">
            <a:noAutofit/>
          </a:bodyPr>
          <a:lstStyle/>
          <a:p>
            <a:r>
              <a:rPr lang="ru-RU" sz="3200" b="1" dirty="0">
                <a:solidFill>
                  <a:schemeClr val="tx2"/>
                </a:solidFill>
              </a:rPr>
              <a:t>Место </a:t>
            </a:r>
            <a:r>
              <a:rPr lang="ru-RU" sz="3200" b="1" dirty="0" err="1">
                <a:solidFill>
                  <a:schemeClr val="tx2"/>
                </a:solidFill>
              </a:rPr>
              <a:t>Палексии</a:t>
            </a:r>
            <a:r>
              <a:rPr lang="ru-RU" sz="3200" b="1" dirty="0">
                <a:solidFill>
                  <a:schemeClr val="tx2"/>
                </a:solidFill>
              </a:rPr>
              <a:t> (</a:t>
            </a:r>
            <a:r>
              <a:rPr lang="ru-RU" sz="3200" b="1" dirty="0" err="1">
                <a:solidFill>
                  <a:schemeClr val="tx2"/>
                </a:solidFill>
              </a:rPr>
              <a:t>тапентадола</a:t>
            </a:r>
            <a:r>
              <a:rPr lang="ru-RU" sz="3200" b="1" dirty="0">
                <a:solidFill>
                  <a:schemeClr val="tx2"/>
                </a:solidFill>
              </a:rPr>
              <a:t>) в терапии онкологической боли </a:t>
            </a:r>
            <a:br>
              <a:rPr lang="ru-RU" sz="3200" b="1" dirty="0">
                <a:solidFill>
                  <a:schemeClr val="tx2"/>
                </a:solidFill>
              </a:rPr>
            </a:br>
            <a:r>
              <a:rPr lang="ru-RU" sz="3200" b="1" dirty="0">
                <a:solidFill>
                  <a:schemeClr val="tx2"/>
                </a:solidFill>
              </a:rPr>
              <a:t>у пациентов на разных стадиях опухолевого процесса </a:t>
            </a:r>
          </a:p>
        </p:txBody>
      </p:sp>
      <p:sp>
        <p:nvSpPr>
          <p:cNvPr id="25" name="Блок-схема: узел 24"/>
          <p:cNvSpPr/>
          <p:nvPr/>
        </p:nvSpPr>
        <p:spPr>
          <a:xfrm>
            <a:off x="2553607" y="2198799"/>
            <a:ext cx="6120988" cy="3078407"/>
          </a:xfrm>
          <a:prstGeom prst="flowChartConnector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144364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 hidden="1">
            <a:extLst>
              <a:ext uri="{FF2B5EF4-FFF2-40B4-BE49-F238E27FC236}">
                <a16:creationId xmlns:a16="http://schemas.microsoft.com/office/drawing/2014/main" id="{978E42AE-E114-42F7-BA4C-25CA55E671A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2118"/>
          <a:ext cx="2117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4" name="Объект 3" hidden="1">
                        <a:extLst>
                          <a:ext uri="{FF2B5EF4-FFF2-40B4-BE49-F238E27FC236}">
                            <a16:creationId xmlns:a16="http://schemas.microsoft.com/office/drawing/2014/main" id="{978E42AE-E114-42F7-BA4C-25CA55E671A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2118"/>
                        <a:ext cx="2117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1107" y="830086"/>
            <a:ext cx="10972800" cy="1143000"/>
          </a:xfrm>
        </p:spPr>
        <p:txBody>
          <a:bodyPr vert="horz">
            <a:normAutofit/>
          </a:bodyPr>
          <a:lstStyle/>
          <a:p>
            <a:r>
              <a:rPr lang="ru-RU" sz="4267" b="1" dirty="0">
                <a:solidFill>
                  <a:schemeClr val="tx2"/>
                </a:solidFill>
              </a:rPr>
              <a:t>Благодарю за внимание!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40" y="3613403"/>
            <a:ext cx="3375520" cy="208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983" y="3613403"/>
            <a:ext cx="3375519" cy="208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261" y="3611591"/>
            <a:ext cx="3375520" cy="20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0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5233</TotalTime>
  <Words>1576</Words>
  <Application>Microsoft Office PowerPoint</Application>
  <PresentationFormat>Широкоэкранный</PresentationFormat>
  <Paragraphs>295</Paragraphs>
  <Slides>14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Arial Narrow</vt:lpstr>
      <vt:lpstr>ArialMT</vt:lpstr>
      <vt:lpstr>Calibri</vt:lpstr>
      <vt:lpstr>Century Gothic</vt:lpstr>
      <vt:lpstr>Courier New</vt:lpstr>
      <vt:lpstr>Wingdings</vt:lpstr>
      <vt:lpstr>Wingdings 3</vt:lpstr>
      <vt:lpstr>Легкий дым</vt:lpstr>
      <vt:lpstr>Слайд think-cell</vt:lpstr>
      <vt:lpstr>ГБУ РД «Республиканский Онкологический Цент»</vt:lpstr>
      <vt:lpstr>Заболеваемость злокачественными новообразованиями среди мужчин в РФ </vt:lpstr>
      <vt:lpstr>Распределение новых случаев РПЖ по стадиям</vt:lpstr>
      <vt:lpstr>Эпидемиология РПЖ в Дагестане за последние 10 лет</vt:lpstr>
      <vt:lpstr>Показатели диагностики РПЖ в Дагестане в сравнении с РФ – 2021 год </vt:lpstr>
      <vt:lpstr>Хронический болевой синдром у пациентов  на разных стадиях опухолевого процесса </vt:lpstr>
      <vt:lpstr>Трамадол vs.Тапентадол</vt:lpstr>
      <vt:lpstr>Презентация PowerPoint</vt:lpstr>
      <vt:lpstr>Палексия таблетки пролонгированного действия у пациентов с онкологической болью в реальной практике</vt:lpstr>
      <vt:lpstr>Палексия таблетки пролонгированного действия у пациентов с онкологической болью в реальной практике</vt:lpstr>
      <vt:lpstr>Толерантность к тапентадолу таблетки пролонгированного действия и оксикодону пролонгированного действия при длительном приеме</vt:lpstr>
      <vt:lpstr>Палексия (тапентадол) таблетки пролонгированного действия: ключевые характеристики</vt:lpstr>
      <vt:lpstr>Место Палексии (тапентадола) в терапии онкологической боли  у пациентов на разных стадиях опухолевого процесса 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Первичные системные васкулиты это</dc:title>
  <dc:creator>Магомед Гусниев</dc:creator>
  <cp:lastModifiedBy>user</cp:lastModifiedBy>
  <cp:revision>14</cp:revision>
  <dcterms:created xsi:type="dcterms:W3CDTF">2022-04-15T18:37:38Z</dcterms:created>
  <dcterms:modified xsi:type="dcterms:W3CDTF">2023-05-12T08:19:18Z</dcterms:modified>
</cp:coreProperties>
</file>