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8" r:id="rId10"/>
    <p:sldId id="263" r:id="rId11"/>
    <p:sldId id="264" r:id="rId12"/>
    <p:sldId id="265" r:id="rId13"/>
    <p:sldId id="276" r:id="rId14"/>
    <p:sldId id="281" r:id="rId15"/>
    <p:sldId id="282" r:id="rId16"/>
    <p:sldId id="285" r:id="rId17"/>
    <p:sldId id="286" r:id="rId18"/>
    <p:sldId id="287" r:id="rId19"/>
    <p:sldId id="267" r:id="rId20"/>
    <p:sldId id="288" r:id="rId21"/>
    <p:sldId id="284" r:id="rId22"/>
    <p:sldId id="269" r:id="rId23"/>
    <p:sldId id="270" r:id="rId24"/>
    <p:sldId id="274" r:id="rId25"/>
    <p:sldId id="271" r:id="rId26"/>
    <p:sldId id="273" r:id="rId27"/>
    <p:sldId id="272" r:id="rId28"/>
    <p:sldId id="275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76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214290"/>
            <a:ext cx="8229600" cy="4643470"/>
          </a:xfrm>
        </p:spPr>
        <p:txBody>
          <a:bodyPr>
            <a:noAutofit/>
          </a:bodyPr>
          <a:lstStyle/>
          <a:p>
            <a:r>
              <a:rPr lang="ru-RU" sz="5400" dirty="0"/>
              <a:t>Организация оказания</a:t>
            </a:r>
            <a:r>
              <a:rPr lang="en-US" sz="5400" dirty="0"/>
              <a:t> </a:t>
            </a:r>
            <a:r>
              <a:rPr lang="ru-RU" sz="5400" dirty="0"/>
              <a:t>медицинской помощи в  Орловской области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072074"/>
            <a:ext cx="6400800" cy="1214446"/>
          </a:xfrm>
        </p:spPr>
        <p:txBody>
          <a:bodyPr>
            <a:normAutofit fontScale="92500" lnSpcReduction="10000"/>
          </a:bodyPr>
          <a:lstStyle/>
          <a:p>
            <a:r>
              <a:rPr lang="ru-RU" sz="1400" dirty="0"/>
              <a:t>Галеев Эльдар Маратович</a:t>
            </a:r>
          </a:p>
          <a:p>
            <a:r>
              <a:rPr lang="ru-RU" sz="1400" dirty="0"/>
              <a:t>Врач – онколог, главный внештатный специалист </a:t>
            </a:r>
          </a:p>
          <a:p>
            <a:r>
              <a:rPr lang="ru-RU" sz="1400" dirty="0"/>
              <a:t>по паллиативной медицинской </a:t>
            </a:r>
          </a:p>
          <a:p>
            <a:r>
              <a:rPr lang="ru-RU" sz="1400" dirty="0"/>
              <a:t>помощи. </a:t>
            </a:r>
          </a:p>
          <a:p>
            <a:r>
              <a:rPr lang="ru-RU" sz="1400" dirty="0"/>
              <a:t>Орёл   14.10.2022г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sz="3600" dirty="0"/>
              <a:t>Паллиативная  медицинская помощь оказывается согласно  приказу Минздрава России № 345н  и Минтруда России №372н </a:t>
            </a:r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от 31.05.2019г </a:t>
            </a:r>
            <a:r>
              <a:rPr lang="ru-RU" sz="3600" dirty="0"/>
              <a:t>« Об утверждении положения об организации оказания паллиативной медицинской помощи включая порядок взаимодействия медицинских организаций, организаций социального обслуживания и общественных объединений, иных некоммерческих организаций, осуществляющих свою деятельность в сфере охраны здоровья»</a:t>
            </a:r>
          </a:p>
          <a:p>
            <a:endParaRPr lang="ru-RU" sz="3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Паллиативная медицинская  помощь направлена на улучшение качества жизни граждан страдающих неизлечимыми прогрессирующими неонкологическими и онкологическими заболеваниями, когда возможности радикального лечения исчерпаны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071570"/>
          </a:xfrm>
        </p:spPr>
        <p:txBody>
          <a:bodyPr>
            <a:normAutofit fontScale="90000"/>
          </a:bodyPr>
          <a:lstStyle/>
          <a:p>
            <a:r>
              <a:rPr lang="ru-RU" dirty="0"/>
              <a:t>Среди паллиативных пациентов выделяют следующие группы:</a:t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/>
              <a:t>- Пациенты с органной недостаточностью в стадии декомпенсации при невозможности достичь ремиссии заболевания или стабилизации состояния</a:t>
            </a:r>
          </a:p>
          <a:p>
            <a:r>
              <a:rPr lang="ru-RU" dirty="0"/>
              <a:t>- Пациенты с тяжелыми необратимыми последствиями нарушений мозгового кровообращения, нуждающиеся в симптоматическом лечении и  в обеспечении ухода при оказании медицинской помощи</a:t>
            </a:r>
          </a:p>
          <a:p>
            <a:r>
              <a:rPr lang="ru-RU" dirty="0"/>
              <a:t>- Пациенты с хроническими прогрессирующими заболеваниями терапевтического профиля в терминальной стадии развития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214446"/>
          </a:xfrm>
        </p:spPr>
        <p:txBody>
          <a:bodyPr>
            <a:normAutofit fontScale="90000"/>
          </a:bodyPr>
          <a:lstStyle/>
          <a:p>
            <a:r>
              <a:rPr lang="ru-RU" dirty="0"/>
              <a:t>Среди паллиативных пациентов выделяют следующие группы:</a:t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- Пациенты с тяжелыми необратимыми последствиями травм, нуждающиеся в симптоматической терапии</a:t>
            </a:r>
          </a:p>
          <a:p>
            <a:r>
              <a:rPr lang="ru-RU" dirty="0"/>
              <a:t>- Пациенты с дегенеративными заболеваниями нервной системы на поздней стадии их развития</a:t>
            </a:r>
          </a:p>
          <a:p>
            <a:r>
              <a:rPr lang="ru-RU" dirty="0"/>
              <a:t>- Пациенты с различными формами деменции, в том числе с болезнью Альцгеймера, в терминальной стадии заболевания</a:t>
            </a:r>
          </a:p>
          <a:p>
            <a:r>
              <a:rPr lang="ru-RU" dirty="0"/>
              <a:t>- Пациенты с различными формами злокачественных новообразований 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 чему стремимся?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80624"/>
          </a:xfrm>
        </p:spPr>
        <p:txBody>
          <a:bodyPr>
            <a:normAutofit fontScale="92500"/>
          </a:bodyPr>
          <a:lstStyle/>
          <a:p>
            <a:r>
              <a:rPr lang="ru-RU" sz="3200" dirty="0"/>
              <a:t>Учитывая демографические особенности региона (численность населения в Орловской области – 750 тыс.чел.) – основное развитие  должно получить оказание паллиативной медицинской помощи в амбулаторных условиях, а так же  создание при крупных многопрофильных ЛПУ г. Орла и в ЦРБ отделений для оказания паллиативной помощи. В первую очередь для пациентов с  неонкологическими заболеваниями.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57166"/>
            <a:ext cx="9144000" cy="6500834"/>
          </a:xfrm>
        </p:spPr>
        <p:txBody>
          <a:bodyPr>
            <a:normAutofit/>
          </a:bodyPr>
          <a:lstStyle/>
          <a:p>
            <a:r>
              <a:rPr lang="ru-RU" sz="3200" dirty="0"/>
              <a:t>В  районных поликлиниках г. Орла,  в поликлиниках  </a:t>
            </a:r>
            <a:r>
              <a:rPr lang="ru-RU" sz="3200" dirty="0" err="1"/>
              <a:t>Ливенского</a:t>
            </a:r>
            <a:r>
              <a:rPr lang="ru-RU" sz="3200" dirty="0"/>
              <a:t> , </a:t>
            </a:r>
            <a:r>
              <a:rPr lang="ru-RU" sz="3200" dirty="0" err="1"/>
              <a:t>Мценского</a:t>
            </a:r>
            <a:r>
              <a:rPr lang="ru-RU" sz="3200" dirty="0"/>
              <a:t> и Орловского районов:                                                     Создание кабинетов паллиативной мед. помощи и выездной патронажной службы, где врачи прошедшие обучение по паллиативной медицинской помощи во взаимодействии с врачами специалистами будут осуществлять  амбулаторную консультативную помощь, в том числе на дому.</a:t>
            </a:r>
          </a:p>
          <a:p>
            <a:endParaRPr lang="ru-RU" sz="3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595004"/>
          </a:xfrm>
        </p:spPr>
        <p:txBody>
          <a:bodyPr>
            <a:normAutofit/>
          </a:bodyPr>
          <a:lstStyle/>
          <a:p>
            <a:r>
              <a:rPr lang="ru-RU" dirty="0"/>
              <a:t>В лечебно-профилактических учреждениях первичного звена г. Орла  и  ЦРБ области:</a:t>
            </a:r>
          </a:p>
          <a:p>
            <a:r>
              <a:rPr lang="ru-RU" dirty="0"/>
              <a:t>Создание отделений паллиативной медицинской помощи с целью осуществления комплекса диагностических и лечебных вмешательств, включающих применение фармакологических, инструментальных, малоинвазивных методов улучшения качества жизни пациентов (</a:t>
            </a:r>
            <a:r>
              <a:rPr lang="ru-RU" dirty="0" err="1"/>
              <a:t>стомирование</a:t>
            </a:r>
            <a:r>
              <a:rPr lang="ru-RU" dirty="0"/>
              <a:t>, </a:t>
            </a:r>
            <a:r>
              <a:rPr lang="ru-RU" dirty="0" err="1"/>
              <a:t>реканализация</a:t>
            </a:r>
            <a:r>
              <a:rPr lang="ru-RU" dirty="0"/>
              <a:t>, </a:t>
            </a:r>
            <a:r>
              <a:rPr lang="ru-RU" dirty="0" err="1"/>
              <a:t>стентирование</a:t>
            </a:r>
            <a:r>
              <a:rPr lang="ru-RU" dirty="0"/>
              <a:t>); применение респираторной  поддержки,  детоксикации,  регионарного обезболивания.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737880"/>
          </a:xfrm>
        </p:spPr>
        <p:txBody>
          <a:bodyPr>
            <a:normAutofit/>
          </a:bodyPr>
          <a:lstStyle/>
          <a:p>
            <a:r>
              <a:rPr lang="ru-RU" sz="3200" dirty="0"/>
              <a:t>Для пациентов, не нуждающихся в назначении наркотических анальгетиков (терминальные стадии деменции и дегенеративных заболеваний нервной системы, тяжёлые необратимые последствия инсультов), возможно  создание отделений сестринского ухода при ЦРБ некрупных районов и в  БУЗ Орловской Области « Орловская областная  психиатрическая больница». 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Основные функции паллиативной  «команды»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- Назначать и выписывать наркотические и психотропные препараты пациентам нуждающимся в обезболивании</a:t>
            </a:r>
          </a:p>
          <a:p>
            <a:r>
              <a:rPr lang="ru-RU" dirty="0"/>
              <a:t>- Производить </a:t>
            </a:r>
            <a:r>
              <a:rPr lang="ru-RU" dirty="0" err="1"/>
              <a:t>малоинвазивные</a:t>
            </a:r>
            <a:r>
              <a:rPr lang="ru-RU" dirty="0"/>
              <a:t> вмешательства облегчающие состояние паллиативных пациентов (</a:t>
            </a:r>
            <a:r>
              <a:rPr lang="ru-RU" dirty="0" err="1"/>
              <a:t>лапороцентез</a:t>
            </a:r>
            <a:r>
              <a:rPr lang="ru-RU" dirty="0"/>
              <a:t>, </a:t>
            </a:r>
            <a:r>
              <a:rPr lang="ru-RU" dirty="0" err="1"/>
              <a:t>торакоцентез</a:t>
            </a:r>
            <a:r>
              <a:rPr lang="ru-RU" dirty="0"/>
              <a:t>) </a:t>
            </a:r>
          </a:p>
          <a:p>
            <a:r>
              <a:rPr lang="ru-RU" dirty="0"/>
              <a:t>- Оказывать психотерапевтическую и психологическую помощь пациентам и их родственникам</a:t>
            </a:r>
          </a:p>
          <a:p>
            <a:r>
              <a:rPr lang="ru-RU" dirty="0"/>
              <a:t>- Обучать родственников основам ухода за тяжелобольным пациентом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Штатные нормативы кабинета паллиативной помощи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3116"/>
            <a:ext cx="8229600" cy="4166244"/>
          </a:xfrm>
        </p:spPr>
        <p:txBody>
          <a:bodyPr/>
          <a:lstStyle/>
          <a:p>
            <a:r>
              <a:rPr lang="ru-RU" sz="3600" dirty="0"/>
              <a:t>1 врач на 100 тыс. взрослого населения и 2 должности медицинской сестры на 1 должность врача по паллиативной медицинской помощи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Штатные нормативы выездной патронажной службы паллиативной медицинской помощи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786346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заведующий 1 должность;</a:t>
            </a:r>
          </a:p>
          <a:p>
            <a:r>
              <a:rPr lang="ru-RU" dirty="0"/>
              <a:t> 1 врач по паллиативной медицинской помощи на 100 тыс. взрослого населения;</a:t>
            </a:r>
          </a:p>
          <a:p>
            <a:r>
              <a:rPr lang="ru-RU" dirty="0"/>
              <a:t> 1 должность старшей медицинской сестры; </a:t>
            </a:r>
          </a:p>
          <a:p>
            <a:r>
              <a:rPr lang="ru-RU" dirty="0"/>
              <a:t>2 должности медицинской сестры на 1 должность врача по паллиативной медицинской помощи;</a:t>
            </a:r>
          </a:p>
          <a:p>
            <a:r>
              <a:rPr lang="ru-RU" dirty="0"/>
              <a:t>  по 1 должности медрегистратора и младшей медицинской сестры.</a:t>
            </a:r>
          </a:p>
          <a:p>
            <a:r>
              <a:rPr lang="ru-RU" dirty="0"/>
              <a:t>1  должность врача психотерапевта и медицинского психолога в случае отсутствия данных специалистов в медицинской организации, в структуре которой создаётся выездная патронажная служба паллиативной медицинской помощи.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9600" dirty="0"/>
              <a:t>Что Сделано?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880756"/>
          </a:xfrm>
        </p:spPr>
        <p:txBody>
          <a:bodyPr>
            <a:noAutofit/>
          </a:bodyPr>
          <a:lstStyle/>
          <a:p>
            <a:r>
              <a:rPr lang="ru-RU" sz="4000" dirty="0"/>
              <a:t>В настоящее время все  ЛПУ Орловской области имеют лицензии на  оказание паллиативной медицинской  помощи в амбулаторных условиях и условиях стационара.</a:t>
            </a:r>
          </a:p>
          <a:p>
            <a:r>
              <a:rPr lang="ru-RU" sz="4000" dirty="0"/>
              <a:t>В </a:t>
            </a:r>
            <a:r>
              <a:rPr lang="ru-RU" sz="4000" dirty="0" err="1"/>
              <a:t>Плещеевской</a:t>
            </a:r>
            <a:r>
              <a:rPr lang="ru-RU" sz="4000" dirty="0"/>
              <a:t> ЦРБ функционирует отделение Паллиативной медицинской помощи.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429288"/>
          </a:xfrm>
        </p:spPr>
        <p:txBody>
          <a:bodyPr/>
          <a:lstStyle/>
          <a:p>
            <a:r>
              <a:rPr lang="ru-RU" sz="4000" dirty="0"/>
              <a:t>Лицензии на право оказания   паллиативной помощи имеются во всех ЛПУ г. Орла и всех ЦРБ области, оказывающих первичную и специализированную амбулаторную помощь.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4400" dirty="0"/>
              <a:t>В г. Орле имеется многолетний опыт сотрудничества некоммерческой организации: Региональный Фонд Социальной Поддержки Населения с амбулаторными ЛПУ 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930551-E2AA-09D8-26BD-02C631D2B17A}"/>
              </a:ext>
            </a:extLst>
          </p:cNvPr>
          <p:cNvSpPr txBox="1"/>
          <p:nvPr/>
        </p:nvSpPr>
        <p:spPr>
          <a:xfrm>
            <a:off x="467544" y="116632"/>
            <a:ext cx="828092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Pct val="65000"/>
              <a:buFont typeface="Wingdings 2"/>
              <a:buChar char=""/>
              <a:tabLst/>
              <a:defRPr/>
            </a:pP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На базе   РФСПН   организована выездная служба паллиативной помощи, которая осуществляет выезды на дом к тяжелобольным онкологическим пациентам.    </a:t>
            </a:r>
          </a:p>
        </p:txBody>
      </p:sp>
    </p:spTree>
    <p:extLst>
      <p:ext uri="{BB962C8B-B14F-4D97-AF65-F5344CB8AC3E}">
        <p14:creationId xmlns:p14="http://schemas.microsoft.com/office/powerpoint/2010/main" val="17355853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E0B2CF1-101B-4CD3-63FC-BE76E43B7B50}"/>
              </a:ext>
            </a:extLst>
          </p:cNvPr>
          <p:cNvSpPr txBox="1"/>
          <p:nvPr/>
        </p:nvSpPr>
        <p:spPr>
          <a:xfrm>
            <a:off x="19005" y="0"/>
            <a:ext cx="8856984" cy="53860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Pct val="65000"/>
              <a:buFont typeface="Wingdings 2"/>
              <a:buChar char=""/>
              <a:tabLst/>
              <a:defRPr/>
            </a:pPr>
            <a:r>
              <a:rPr kumimoji="0" lang="ru-RU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Функции службы:          Профилактика и лечение пролежней </a:t>
            </a:r>
          </a:p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Pct val="65000"/>
              <a:buFont typeface="Wingdings 2"/>
              <a:buChar char=""/>
              <a:tabLst/>
              <a:defRPr/>
            </a:pPr>
            <a:r>
              <a:rPr kumimoji="0" lang="ru-RU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Гигиена нетранспортабельного пациента </a:t>
            </a:r>
          </a:p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Pct val="65000"/>
              <a:buFont typeface="Wingdings 2"/>
              <a:buChar char=""/>
              <a:tabLst/>
              <a:defRPr/>
            </a:pPr>
            <a:r>
              <a:rPr kumimoji="0" lang="ru-RU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Обучение родственников навыкам ухода за тяжелобольным пациентом</a:t>
            </a:r>
          </a:p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Pct val="65000"/>
              <a:buFont typeface="Wingdings 2"/>
              <a:buChar char=""/>
              <a:tabLst/>
              <a:defRPr/>
            </a:pPr>
            <a:r>
              <a:rPr kumimoji="0" lang="ru-RU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Помощь психологов, социальных работников-сиделок, священника</a:t>
            </a:r>
          </a:p>
        </p:txBody>
      </p:sp>
    </p:spTree>
    <p:extLst>
      <p:ext uri="{BB962C8B-B14F-4D97-AF65-F5344CB8AC3E}">
        <p14:creationId xmlns:p14="http://schemas.microsoft.com/office/powerpoint/2010/main" val="32070306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737880"/>
          </a:xfrm>
        </p:spPr>
        <p:txBody>
          <a:bodyPr>
            <a:normAutofit/>
          </a:bodyPr>
          <a:lstStyle/>
          <a:p>
            <a:r>
              <a:rPr lang="ru-RU" dirty="0"/>
              <a:t> </a:t>
            </a:r>
            <a:r>
              <a:rPr lang="ru-RU" sz="4000" dirty="0"/>
              <a:t>Функционирует отделение паллиативной медицинской помощи на базе </a:t>
            </a:r>
            <a:r>
              <a:rPr lang="ru-RU" sz="4000" dirty="0" err="1"/>
              <a:t>Плещеевской</a:t>
            </a:r>
            <a:r>
              <a:rPr lang="ru-RU" sz="4000" dirty="0"/>
              <a:t> ЦРБ (Орловский район) на 30 коек для оказания  данного  вида  помощи        населению     города     Орла  -  320 000 чел.  и Орловского района 70 000 чел.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56A20C-0E68-49C1-9191-3F0C213E9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DC125C8-1589-6502-883B-EEB33F6DDC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 Орловском Онкологическом Диспансере  силами хирургической службы осуществляются </a:t>
            </a:r>
            <a:r>
              <a:rPr lang="ru-RU" dirty="0" err="1"/>
              <a:t>реканализации</a:t>
            </a:r>
            <a:r>
              <a:rPr lang="ru-RU" dirty="0"/>
              <a:t> и </a:t>
            </a:r>
            <a:r>
              <a:rPr lang="ru-RU" dirty="0" err="1"/>
              <a:t>стентирования</a:t>
            </a:r>
            <a:r>
              <a:rPr lang="ru-RU" dirty="0"/>
              <a:t> опухолевых стенозов</a:t>
            </a:r>
          </a:p>
          <a:p>
            <a:r>
              <a:rPr lang="ru-RU" dirty="0"/>
              <a:t>В 2022г  выполнено </a:t>
            </a:r>
            <a:r>
              <a:rPr lang="ru-RU" dirty="0" err="1"/>
              <a:t>стентирование</a:t>
            </a:r>
            <a:r>
              <a:rPr lang="ru-RU" dirty="0"/>
              <a:t> трёх опухолевых стенозов толстой кишки и 27 стенозов пищевода. </a:t>
            </a:r>
          </a:p>
        </p:txBody>
      </p:sp>
    </p:spTree>
    <p:extLst>
      <p:ext uri="{BB962C8B-B14F-4D97-AF65-F5344CB8AC3E}">
        <p14:creationId xmlns:p14="http://schemas.microsoft.com/office/powerpoint/2010/main" val="17562168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452128"/>
          </a:xfrm>
        </p:spPr>
        <p:txBody>
          <a:bodyPr>
            <a:normAutofit/>
          </a:bodyPr>
          <a:lstStyle/>
          <a:p>
            <a:r>
              <a:rPr lang="ru-RU" sz="4000" dirty="0"/>
              <a:t>В области, силами МИАЦ в сотрудничестве с амбулаторными ЛПУ, формируется реестр пациентов, включающий пациентов ВСЕХ нозологий, нуждающихся в назначении наркотических анальгетиков и психотропных средств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dirty="0"/>
              <a:t>Перспективы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452128"/>
          </a:xfrm>
        </p:spPr>
        <p:txBody>
          <a:bodyPr/>
          <a:lstStyle/>
          <a:p>
            <a:endParaRPr lang="ru-RU" sz="3200" dirty="0"/>
          </a:p>
          <a:p>
            <a:r>
              <a:rPr lang="ru-RU" sz="3200" dirty="0"/>
              <a:t>Создать эффективную систему паллиативной медицинской помощи без специалистов  в данной области  невозможно. </a:t>
            </a:r>
          </a:p>
          <a:p>
            <a:r>
              <a:rPr lang="ru-RU" sz="3200" dirty="0"/>
              <a:t>На должность врача по паллиативной медицинской помощи назначается врач, прошедший повышение квалификации по вопросам оказания паллиативной медицинской помощи.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166376"/>
          </a:xfrm>
        </p:spPr>
        <p:txBody>
          <a:bodyPr>
            <a:normAutofit fontScale="92500"/>
          </a:bodyPr>
          <a:lstStyle/>
          <a:p>
            <a:r>
              <a:rPr lang="ru-RU" sz="3200" dirty="0"/>
              <a:t>Специалисты по оказанию паллиативной медицинской помощи должны быть в каждом ЛПУ г. Орла (в том числе педиатрического профиля)  и во всех ЦРБ области. </a:t>
            </a:r>
          </a:p>
          <a:p>
            <a:r>
              <a:rPr lang="ru-RU" sz="3200" dirty="0"/>
              <a:t>С этой целью с 2018 по 2020 годы проводилось обучение врачей  по программе тематического усовершенствования</a:t>
            </a:r>
          </a:p>
          <a:p>
            <a:r>
              <a:rPr lang="ru-RU" sz="3200" dirty="0"/>
              <a:t>Врачи  всех ЛПУ области проходили обучение по данной тематике с итоговым тестированием.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dirty="0"/>
              <a:t>Учитывая необходимость организации кабинетов паллиативной помощи требуется обеспечить тематическую подготовку среднего медицинского персонала по вопросам паллиативной помощи на базе Орловского медицинского техникума, по заявкам медицинских организаций.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023632"/>
          </a:xfrm>
        </p:spPr>
        <p:txBody>
          <a:bodyPr>
            <a:normAutofit lnSpcReduction="10000"/>
          </a:bodyPr>
          <a:lstStyle/>
          <a:p>
            <a:r>
              <a:rPr lang="ru-RU" dirty="0"/>
              <a:t> </a:t>
            </a:r>
          </a:p>
          <a:p>
            <a:r>
              <a:rPr lang="ru-RU" sz="3200" dirty="0"/>
              <a:t>Базой для обучения может служить кафедра паллиативной медицины на факультете дополнительного профессионального образования Московского медико-стоматологического факультета им. А.И. Евдокимова. </a:t>
            </a:r>
          </a:p>
          <a:p>
            <a:r>
              <a:rPr lang="ru-RU" sz="3200" dirty="0"/>
              <a:t>По детской паллиативной помощи обучение проводится на базе кафедры паллиативной педиатрии факультета дополнительного профессионального образования РНИМУ им. Н.И. Пирогова.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952062"/>
          </a:xfrm>
        </p:spPr>
        <p:txBody>
          <a:bodyPr>
            <a:normAutofit/>
          </a:bodyPr>
          <a:lstStyle/>
          <a:p>
            <a:r>
              <a:rPr lang="ru-RU" sz="3200" dirty="0"/>
              <a:t>Обучающие семинары для районных онкологов, заместителей по лечебной части, врачей оказывающих паллиативную медицинскую помощь, слушателей курса по паллиативной помощи при ОГУ  регулярно проводятся на базе БУЗ ОО ООД  (каждый квартал)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595004"/>
          </a:xfrm>
        </p:spPr>
        <p:txBody>
          <a:bodyPr>
            <a:normAutofit/>
          </a:bodyPr>
          <a:lstStyle/>
          <a:p>
            <a:r>
              <a:rPr lang="ru-RU" sz="3200" dirty="0"/>
              <a:t>На семинарах рассматриваются актуальные вопросы терапии болевого синдрома  и иных тягостных состояний у паллиативных пациентов</a:t>
            </a:r>
          </a:p>
          <a:p>
            <a:endParaRPr lang="ru-RU" sz="3200" dirty="0"/>
          </a:p>
          <a:p>
            <a:r>
              <a:rPr lang="ru-RU" sz="3200" dirty="0"/>
              <a:t> изучение нормативно -  правовой базы, регламентирующей выписку и применение наркотических и психотропных лекарственных препаратов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26130"/>
          </a:xfrm>
        </p:spPr>
        <p:txBody>
          <a:bodyPr/>
          <a:lstStyle/>
          <a:p>
            <a:r>
              <a:rPr lang="ru-RU" dirty="0"/>
              <a:t>СПАСИБО ЗА ВНИМАНИЕ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691</TotalTime>
  <Words>1031</Words>
  <Application>Microsoft Office PowerPoint</Application>
  <PresentationFormat>Экран (4:3)</PresentationFormat>
  <Paragraphs>67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6" baseType="lpstr">
      <vt:lpstr>Arial</vt:lpstr>
      <vt:lpstr>Book Antiqua</vt:lpstr>
      <vt:lpstr>Lucida Sans</vt:lpstr>
      <vt:lpstr>Times New Roman</vt:lpstr>
      <vt:lpstr>Wingdings</vt:lpstr>
      <vt:lpstr>Wingdings 2</vt:lpstr>
      <vt:lpstr>Wingdings 3</vt:lpstr>
      <vt:lpstr>Апекс</vt:lpstr>
      <vt:lpstr>Организация оказания медицинской помощи в  Орловской области </vt:lpstr>
      <vt:lpstr>Презентация PowerPoint</vt:lpstr>
      <vt:lpstr>Презентация PowerPoint</vt:lpstr>
      <vt:lpstr>Среди паллиативных пациентов выделяют следующие группы: </vt:lpstr>
      <vt:lpstr>Среди паллиативных пациентов выделяют следующие группы: </vt:lpstr>
      <vt:lpstr>К чему стремимся?</vt:lpstr>
      <vt:lpstr>Презентация PowerPoint</vt:lpstr>
      <vt:lpstr>Презентация PowerPoint</vt:lpstr>
      <vt:lpstr>Презентация PowerPoint</vt:lpstr>
      <vt:lpstr>Основные функции паллиативной  «команды»</vt:lpstr>
      <vt:lpstr>Штатные нормативы кабинета паллиативной помощи</vt:lpstr>
      <vt:lpstr>Штатные нормативы выездной патронажной службы паллиативной медицинской помощи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Перспективы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 паллиативной медицинской помощи в  Орловской области </dc:title>
  <dc:creator>Eldar Galeyev</dc:creator>
  <cp:lastModifiedBy>Eldar Galeev</cp:lastModifiedBy>
  <cp:revision>99</cp:revision>
  <dcterms:created xsi:type="dcterms:W3CDTF">2016-05-18T22:07:41Z</dcterms:created>
  <dcterms:modified xsi:type="dcterms:W3CDTF">2022-10-12T12:39:17Z</dcterms:modified>
</cp:coreProperties>
</file>